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 id="2147483702" r:id="rId2"/>
    <p:sldMasterId id="2147483714" r:id="rId3"/>
    <p:sldMasterId id="2147483726" r:id="rId4"/>
    <p:sldMasterId id="2147483738" r:id="rId5"/>
    <p:sldMasterId id="2147483750" r:id="rId6"/>
  </p:sldMasterIdLst>
  <p:notesMasterIdLst>
    <p:notesMasterId r:id="rId51"/>
  </p:notesMasterIdLst>
  <p:sldIdLst>
    <p:sldId id="257" r:id="rId7"/>
    <p:sldId id="260" r:id="rId8"/>
    <p:sldId id="307" r:id="rId9"/>
    <p:sldId id="308" r:id="rId10"/>
    <p:sldId id="309" r:id="rId11"/>
    <p:sldId id="310" r:id="rId12"/>
    <p:sldId id="311" r:id="rId13"/>
    <p:sldId id="312" r:id="rId14"/>
    <p:sldId id="299" r:id="rId15"/>
    <p:sldId id="298" r:id="rId16"/>
    <p:sldId id="300" r:id="rId17"/>
    <p:sldId id="305" r:id="rId18"/>
    <p:sldId id="291" r:id="rId19"/>
    <p:sldId id="303" r:id="rId20"/>
    <p:sldId id="302" r:id="rId21"/>
    <p:sldId id="304" r:id="rId22"/>
    <p:sldId id="286" r:id="rId23"/>
    <p:sldId id="288" r:id="rId24"/>
    <p:sldId id="289" r:id="rId25"/>
    <p:sldId id="280" r:id="rId26"/>
    <p:sldId id="261" r:id="rId27"/>
    <p:sldId id="262" r:id="rId28"/>
    <p:sldId id="259" r:id="rId29"/>
    <p:sldId id="263" r:id="rId30"/>
    <p:sldId id="270" r:id="rId31"/>
    <p:sldId id="271" r:id="rId32"/>
    <p:sldId id="272" r:id="rId33"/>
    <p:sldId id="264" r:id="rId34"/>
    <p:sldId id="265" r:id="rId35"/>
    <p:sldId id="267" r:id="rId36"/>
    <p:sldId id="283" r:id="rId37"/>
    <p:sldId id="297" r:id="rId38"/>
    <p:sldId id="279" r:id="rId39"/>
    <p:sldId id="278" r:id="rId40"/>
    <p:sldId id="292" r:id="rId41"/>
    <p:sldId id="275" r:id="rId42"/>
    <p:sldId id="276" r:id="rId43"/>
    <p:sldId id="277" r:id="rId44"/>
    <p:sldId id="293" r:id="rId45"/>
    <p:sldId id="294" r:id="rId46"/>
    <p:sldId id="296" r:id="rId47"/>
    <p:sldId id="284" r:id="rId48"/>
    <p:sldId id="285" r:id="rId49"/>
    <p:sldId id="290"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6" autoAdjust="0"/>
    <p:restoredTop sz="94660"/>
  </p:normalViewPr>
  <p:slideViewPr>
    <p:cSldViewPr snapToGrid="0">
      <p:cViewPr varScale="1">
        <p:scale>
          <a:sx n="89" d="100"/>
          <a:sy n="89" d="100"/>
        </p:scale>
        <p:origin x="298" y="3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viewProps" Target="viewProps.xml"/><Relationship Id="rId5" Type="http://schemas.openxmlformats.org/officeDocument/2006/relationships/slideMaster" Target="slideMasters/slideMaster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1-19T17:36:39.907"/>
    </inkml:context>
    <inkml:brush xml:id="br0">
      <inkml:brushProperty name="width" value="0.08571" units="cm"/>
      <inkml:brushProperty name="height" value="0.08571" units="cm"/>
    </inkml:brush>
  </inkml:definitions>
  <inkml:trace contextRef="#ctx0" brushRef="#br0">137 256 6810,'-50'-67'0,"8"5"0,13 12 0,16 14 0,11 13 0,9 9 0,13 11 0,10 8 0,11 13 0,3 9 0,2 7 0,-2 6 0,-5 5-269,-9-1 0,3 6 0,-6-6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7B3DB-A39F-4BBF-ADDB-2287AA7939F5}" type="datetimeFigureOut">
              <a:rPr lang="en-US" smtClean="0"/>
              <a:t>10/19/2018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A91305-6629-4D67-88DF-2E1C5B65AC1F}" type="slidenum">
              <a:rPr lang="en-US" smtClean="0"/>
              <a:t>‹#›</a:t>
            </a:fld>
            <a:endParaRPr lang="en-US"/>
          </a:p>
        </p:txBody>
      </p:sp>
    </p:spTree>
    <p:extLst>
      <p:ext uri="{BB962C8B-B14F-4D97-AF65-F5344CB8AC3E}">
        <p14:creationId xmlns:p14="http://schemas.microsoft.com/office/powerpoint/2010/main" val="378988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Briefly discuss</a:t>
            </a:r>
            <a:r>
              <a:rPr lang="en-US" baseline="0" dirty="0" smtClean="0"/>
              <a:t> here the history of blockchain.</a:t>
            </a:r>
            <a:endParaRPr lang="en-US" dirty="0"/>
          </a:p>
        </p:txBody>
      </p:sp>
      <p:sp>
        <p:nvSpPr>
          <p:cNvPr id="4" name="Slide Number Placeholder 3"/>
          <p:cNvSpPr>
            <a:spLocks noGrp="1"/>
          </p:cNvSpPr>
          <p:nvPr>
            <p:ph type="sldNum" sz="quarter" idx="10"/>
          </p:nvPr>
        </p:nvSpPr>
        <p:spPr/>
        <p:txBody>
          <a:bodyPr/>
          <a:lstStyle/>
          <a:p>
            <a:fld id="{1768CFB9-1B44-453B-84F7-102AAA0EDCD1}" type="slidenum">
              <a:rPr lang="en-US" smtClean="0"/>
              <a:t>2</a:t>
            </a:fld>
            <a:endParaRPr lang="en-US"/>
          </a:p>
        </p:txBody>
      </p:sp>
    </p:spTree>
    <p:extLst>
      <p:ext uri="{BB962C8B-B14F-4D97-AF65-F5344CB8AC3E}">
        <p14:creationId xmlns:p14="http://schemas.microsoft.com/office/powerpoint/2010/main" val="2130346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Satoshi </a:t>
            </a:r>
            <a:r>
              <a:rPr lang="en-US" dirty="0" err="1" smtClean="0"/>
              <a:t>Nakamoto</a:t>
            </a:r>
            <a:r>
              <a:rPr lang="en-US" dirty="0" smtClean="0"/>
              <a:t> was the </a:t>
            </a:r>
            <a:r>
              <a:rPr lang="en-US" dirty="0" err="1" smtClean="0"/>
              <a:t>initital</a:t>
            </a:r>
            <a:r>
              <a:rPr lang="en-US" dirty="0" smtClean="0"/>
              <a:t> developer behind Bitcoin.</a:t>
            </a:r>
            <a:r>
              <a:rPr lang="en-US" baseline="0" dirty="0"/>
              <a:t> </a:t>
            </a:r>
            <a:r>
              <a:rPr lang="en-US" baseline="0" dirty="0" smtClean="0"/>
              <a:t>No one knows who Satoshi </a:t>
            </a:r>
            <a:r>
              <a:rPr lang="en-US" baseline="0" dirty="0" err="1" smtClean="0"/>
              <a:t>Nakamoto</a:t>
            </a:r>
            <a:r>
              <a:rPr lang="en-US" baseline="0" dirty="0" smtClean="0"/>
              <a:t> is.</a:t>
            </a:r>
          </a:p>
          <a:p>
            <a:r>
              <a:rPr lang="en-US" baseline="0" dirty="0" err="1" smtClean="0"/>
              <a:t>Blockchain</a:t>
            </a:r>
            <a:r>
              <a:rPr lang="en-US" baseline="0" dirty="0" smtClean="0"/>
              <a:t> is a technology in which the </a:t>
            </a:r>
            <a:r>
              <a:rPr lang="en-US" baseline="0" dirty="0" err="1" smtClean="0"/>
              <a:t>blockchain</a:t>
            </a:r>
            <a:r>
              <a:rPr lang="en-US" baseline="0" dirty="0" smtClean="0"/>
              <a:t> is managed autonomously. The </a:t>
            </a:r>
            <a:r>
              <a:rPr lang="en-US" baseline="0" dirty="0" err="1" smtClean="0"/>
              <a:t>blockchain</a:t>
            </a:r>
            <a:r>
              <a:rPr lang="en-US" baseline="0" dirty="0" smtClean="0"/>
              <a:t> utilizes a peer to peer network of miners. </a:t>
            </a:r>
          </a:p>
          <a:p>
            <a:endParaRPr lang="en-US" baseline="0" dirty="0" smtClean="0"/>
          </a:p>
          <a:p>
            <a:r>
              <a:rPr lang="en-US" baseline="0" dirty="0" smtClean="0"/>
              <a:t>Miners are the key behind allowing transactions to be added to the </a:t>
            </a:r>
            <a:r>
              <a:rPr lang="en-US" baseline="0" dirty="0" err="1" smtClean="0"/>
              <a:t>blockchain</a:t>
            </a:r>
            <a:r>
              <a:rPr lang="en-US" baseline="0" dirty="0" smtClean="0"/>
              <a:t>. Each transaction requires a fee to be paid to the miners for their work.</a:t>
            </a:r>
          </a:p>
          <a:p>
            <a:endParaRPr lang="en-US"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68CFB9-1B44-453B-84F7-102AAA0EDC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437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original first transaction made in the first ever created </a:t>
            </a:r>
            <a:r>
              <a:rPr lang="en-US" dirty="0" err="1" smtClean="0"/>
              <a:t>blockchain</a:t>
            </a:r>
            <a:r>
              <a:rPr lang="en-US" baseline="0" dirty="0" smtClean="0"/>
              <a:t> was to buy pizza. This was probably one of the most expensive pizzas ever bought.</a:t>
            </a:r>
          </a:p>
          <a:p>
            <a:r>
              <a:rPr lang="en-US" baseline="0" dirty="0" smtClean="0"/>
              <a:t>The </a:t>
            </a:r>
            <a:r>
              <a:rPr lang="en-US" baseline="0" dirty="0" err="1" smtClean="0"/>
              <a:t>blockchain</a:t>
            </a:r>
            <a:r>
              <a:rPr lang="en-US" baseline="0" dirty="0" smtClean="0"/>
              <a:t> can be used in Stores to allow people to buy goods by using Bitcoin or some other cryptocurrency.</a:t>
            </a:r>
          </a:p>
          <a:p>
            <a:r>
              <a:rPr lang="en-US" baseline="0" dirty="0" smtClean="0"/>
              <a:t>In supply chain you could pay for transportation or for rides on your local transportation system.</a:t>
            </a:r>
          </a:p>
          <a:p>
            <a:endParaRPr lang="en-US" baseline="0" dirty="0" smtClean="0"/>
          </a:p>
          <a:p>
            <a:r>
              <a:rPr lang="en-US" baseline="0" dirty="0" smtClean="0"/>
              <a:t>In healthcare you could track patient information such as Dubai who is utilizing the </a:t>
            </a:r>
            <a:r>
              <a:rPr lang="en-US" baseline="0" dirty="0" err="1" smtClean="0"/>
              <a:t>blockchain</a:t>
            </a:r>
            <a:r>
              <a:rPr lang="en-US" baseline="0" dirty="0" smtClean="0"/>
              <a:t> for their healthcare system.</a:t>
            </a:r>
          </a:p>
          <a:p>
            <a:endParaRPr lang="en-US" baseline="0" dirty="0" smtClean="0"/>
          </a:p>
          <a:p>
            <a:r>
              <a:rPr lang="en-US" baseline="0" dirty="0" smtClean="0"/>
              <a:t>ETC…</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DC3542-FE5A-40ED-95D4-8ACA3F23CA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858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the key benefits behind </a:t>
            </a:r>
            <a:r>
              <a:rPr lang="en-US" baseline="0" dirty="0" err="1" smtClean="0"/>
              <a:t>blockchain</a:t>
            </a:r>
            <a:r>
              <a:rPr lang="en-US" baseline="0" dirty="0" smtClean="0"/>
              <a:t>.</a:t>
            </a:r>
          </a:p>
          <a:p>
            <a:endParaRPr lang="en-US" baseline="0" dirty="0" smtClean="0"/>
          </a:p>
          <a:p>
            <a:pPr marL="514350" indent="-514350">
              <a:buFont typeface="+mj-lt"/>
              <a:buAutoNum type="arabicPeriod"/>
            </a:pPr>
            <a:r>
              <a:rPr lang="en-US" dirty="0" smtClean="0"/>
              <a:t>Eliminates the middle person or third party.</a:t>
            </a:r>
          </a:p>
          <a:p>
            <a:pPr marL="514350" indent="-514350">
              <a:buFont typeface="+mj-lt"/>
              <a:buAutoNum type="arabicPeriod"/>
            </a:pPr>
            <a:r>
              <a:rPr lang="en-US" dirty="0" smtClean="0"/>
              <a:t>Solves the double spending issue.</a:t>
            </a:r>
          </a:p>
          <a:p>
            <a:pPr marL="514350" indent="-514350">
              <a:buFont typeface="+mj-lt"/>
              <a:buAutoNum type="arabicPeriod"/>
            </a:pPr>
            <a:r>
              <a:rPr lang="en-US" dirty="0" smtClean="0"/>
              <a:t>Creates an immutable ledger that cannot be modified.</a:t>
            </a:r>
          </a:p>
          <a:p>
            <a:pPr marL="0" indent="0">
              <a:buNone/>
            </a:pPr>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68CFB9-1B44-453B-84F7-102AAA0EDC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9733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Briefly discuss</a:t>
            </a:r>
            <a:r>
              <a:rPr lang="en-US" baseline="0" dirty="0" smtClean="0"/>
              <a:t> here the history of blockchain.</a:t>
            </a:r>
            <a:endParaRPr lang="en-US" dirty="0"/>
          </a:p>
        </p:txBody>
      </p:sp>
      <p:sp>
        <p:nvSpPr>
          <p:cNvPr id="4" name="Slide Number Placeholder 3"/>
          <p:cNvSpPr>
            <a:spLocks noGrp="1"/>
          </p:cNvSpPr>
          <p:nvPr>
            <p:ph type="sldNum" sz="quarter" idx="10"/>
          </p:nvPr>
        </p:nvSpPr>
        <p:spPr/>
        <p:txBody>
          <a:bodyPr/>
          <a:lstStyle/>
          <a:p>
            <a:fld id="{1768CFB9-1B44-453B-84F7-102AAA0EDCD1}" type="slidenum">
              <a:rPr lang="en-US" smtClean="0"/>
              <a:t>20</a:t>
            </a:fld>
            <a:endParaRPr lang="en-US"/>
          </a:p>
        </p:txBody>
      </p:sp>
    </p:spTree>
    <p:extLst>
      <p:ext uri="{BB962C8B-B14F-4D97-AF65-F5344CB8AC3E}">
        <p14:creationId xmlns:p14="http://schemas.microsoft.com/office/powerpoint/2010/main" val="2577451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what is blockchain.</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1768CFB9-1B44-453B-84F7-102AAA0EDCD1}" type="slidenum">
              <a:rPr lang="en-US" smtClean="0"/>
              <a:t>21</a:t>
            </a:fld>
            <a:endParaRPr lang="en-US"/>
          </a:p>
        </p:txBody>
      </p:sp>
    </p:spTree>
    <p:extLst>
      <p:ext uri="{BB962C8B-B14F-4D97-AF65-F5344CB8AC3E}">
        <p14:creationId xmlns:p14="http://schemas.microsoft.com/office/powerpoint/2010/main" val="778461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overview of how the information within a block is compartmentalized and arranged. </a:t>
            </a:r>
            <a:endParaRPr lang="en-US" dirty="0"/>
          </a:p>
        </p:txBody>
      </p:sp>
      <p:sp>
        <p:nvSpPr>
          <p:cNvPr id="4" name="Slide Number Placeholder 3"/>
          <p:cNvSpPr>
            <a:spLocks noGrp="1"/>
          </p:cNvSpPr>
          <p:nvPr>
            <p:ph type="sldNum" sz="quarter" idx="10"/>
          </p:nvPr>
        </p:nvSpPr>
        <p:spPr/>
        <p:txBody>
          <a:bodyPr/>
          <a:lstStyle/>
          <a:p>
            <a:fld id="{1768CFB9-1B44-453B-84F7-102AAA0EDCD1}" type="slidenum">
              <a:rPr lang="en-US" smtClean="0"/>
              <a:t>25</a:t>
            </a:fld>
            <a:endParaRPr lang="en-US"/>
          </a:p>
        </p:txBody>
      </p:sp>
    </p:spTree>
    <p:extLst>
      <p:ext uri="{BB962C8B-B14F-4D97-AF65-F5344CB8AC3E}">
        <p14:creationId xmlns:p14="http://schemas.microsoft.com/office/powerpoint/2010/main" val="3778568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Barts</a:t>
            </a:r>
            <a:r>
              <a:rPr lang="en-US" dirty="0" smtClean="0"/>
              <a:t> players.</a:t>
            </a:r>
          </a:p>
          <a:p>
            <a:pPr marL="285750" indent="-285750">
              <a:buFont typeface="Arial" panose="020B0604020202020204" pitchFamily="34" charset="0"/>
              <a:buChar char="•"/>
            </a:pPr>
            <a:r>
              <a:rPr lang="en-US" sz="1200" dirty="0" smtClean="0">
                <a:solidFill>
                  <a:srgbClr val="FF6600"/>
                </a:solidFill>
              </a:rPr>
              <a:t>Coordinator or instructor</a:t>
            </a:r>
          </a:p>
          <a:p>
            <a:pPr marL="285750" indent="-285750">
              <a:buFont typeface="Arial" panose="020B0604020202020204" pitchFamily="34" charset="0"/>
              <a:buChar char="•"/>
            </a:pPr>
            <a:r>
              <a:rPr lang="en-US" sz="1200" dirty="0" smtClean="0">
                <a:solidFill>
                  <a:srgbClr val="00B050"/>
                </a:solidFill>
              </a:rPr>
              <a:t>3 Artists</a:t>
            </a:r>
          </a:p>
          <a:p>
            <a:pPr marL="285750" indent="-285750">
              <a:buFont typeface="Arial" panose="020B0604020202020204" pitchFamily="34" charset="0"/>
              <a:buChar char="•"/>
            </a:pPr>
            <a:r>
              <a:rPr lang="en-US" sz="1200" dirty="0" smtClean="0">
                <a:solidFill>
                  <a:schemeClr val="accent1"/>
                </a:solidFill>
              </a:rPr>
              <a:t>3 Gallery Owners</a:t>
            </a:r>
          </a:p>
          <a:p>
            <a:pPr marL="285750" indent="-285750">
              <a:buFont typeface="Arial" panose="020B0604020202020204" pitchFamily="34" charset="0"/>
              <a:buChar char="•"/>
            </a:pPr>
            <a:r>
              <a:rPr lang="en-US" sz="1200" dirty="0" smtClean="0">
                <a:solidFill>
                  <a:srgbClr val="FF00FF"/>
                </a:solidFill>
              </a:rPr>
              <a:t>3 Mining Pools with at least two  miners in each pool. One of the miners will be the spokesperson for the mining pool.</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DC3542-FE5A-40ED-95D4-8ACA3F23CA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54535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t="25197"/>
          <a:stretch/>
        </p:blipFill>
        <p:spPr>
          <a:xfrm>
            <a:off x="0" y="1"/>
            <a:ext cx="12224018" cy="6858000"/>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36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EE63BD1-0761-44DD-A34A-8EEA3A8938B0}"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F9FDAA-B130-4D73-8170-C4FCFB57AA56}" type="slidenum">
              <a:rPr lang="en-US" smtClean="0"/>
              <a:t>‹#›</a:t>
            </a:fld>
            <a:endParaRPr lang="en-US"/>
          </a:p>
        </p:txBody>
      </p:sp>
    </p:spTree>
    <p:extLst>
      <p:ext uri="{BB962C8B-B14F-4D97-AF65-F5344CB8AC3E}">
        <p14:creationId xmlns:p14="http://schemas.microsoft.com/office/powerpoint/2010/main" val="2924398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E63BD1-0761-44DD-A34A-8EEA3A8938B0}"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F9FDAA-B130-4D73-8170-C4FCFB57AA56}" type="slidenum">
              <a:rPr lang="en-US" smtClean="0"/>
              <a:t>‹#›</a:t>
            </a:fld>
            <a:endParaRPr lang="en-US"/>
          </a:p>
        </p:txBody>
      </p:sp>
    </p:spTree>
    <p:extLst>
      <p:ext uri="{BB962C8B-B14F-4D97-AF65-F5344CB8AC3E}">
        <p14:creationId xmlns:p14="http://schemas.microsoft.com/office/powerpoint/2010/main" val="2246110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E63BD1-0761-44DD-A34A-8EEA3A8938B0}"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F9FDAA-B130-4D73-8170-C4FCFB57AA56}" type="slidenum">
              <a:rPr lang="en-US" smtClean="0"/>
              <a:t>‹#›</a:t>
            </a:fld>
            <a:endParaRPr lang="en-US"/>
          </a:p>
        </p:txBody>
      </p:sp>
    </p:spTree>
    <p:extLst>
      <p:ext uri="{BB962C8B-B14F-4D97-AF65-F5344CB8AC3E}">
        <p14:creationId xmlns:p14="http://schemas.microsoft.com/office/powerpoint/2010/main" val="3771443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22753" y="23814"/>
            <a:ext cx="1969247" cy="1476214"/>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CA70B43-7FC5-4A12-8044-E896DAAC948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10/19/2018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E211C7-9387-42D6-AD0B-8632E639EC2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2753" y="23814"/>
            <a:ext cx="1969247" cy="1476214"/>
          </a:xfrm>
          <a:prstGeom prst="rect">
            <a:avLst/>
          </a:prstGeom>
        </p:spPr>
      </p:pic>
    </p:spTree>
    <p:extLst>
      <p:ext uri="{BB962C8B-B14F-4D97-AF65-F5344CB8AC3E}">
        <p14:creationId xmlns:p14="http://schemas.microsoft.com/office/powerpoint/2010/main" val="13797850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CA70B43-7FC5-4A12-8044-E896DAAC948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10/19/2018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E211C7-9387-42D6-AD0B-8632E639EC2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325008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22753" y="23814"/>
            <a:ext cx="1969247" cy="1476214"/>
          </a:xfrm>
          <a:prstGeom prst="rect">
            <a:avLst/>
          </a:prstGeom>
        </p:spPr>
      </p:pic>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CA70B43-7FC5-4A12-8044-E896DAAC948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10/19/2018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E211C7-9387-42D6-AD0B-8632E639EC2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917970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22753" y="23814"/>
            <a:ext cx="1969247" cy="147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CA70B43-7FC5-4A12-8044-E896DAAC948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10/19/2018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E211C7-9387-42D6-AD0B-8632E639EC2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2753" y="23814"/>
            <a:ext cx="1969247" cy="1476214"/>
          </a:xfrm>
          <a:prstGeom prst="rect">
            <a:avLst/>
          </a:prstGeom>
        </p:spPr>
      </p:pic>
    </p:spTree>
    <p:extLst>
      <p:ext uri="{BB962C8B-B14F-4D97-AF65-F5344CB8AC3E}">
        <p14:creationId xmlns:p14="http://schemas.microsoft.com/office/powerpoint/2010/main" val="378849639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CA70B43-7FC5-4A12-8044-E896DAAC948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10/19/2018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E211C7-9387-42D6-AD0B-8632E639EC2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887636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CA70B43-7FC5-4A12-8044-E896DAAC948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10/19/2018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E211C7-9387-42D6-AD0B-8632E639EC2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22753" y="23814"/>
            <a:ext cx="1969247" cy="1476214"/>
          </a:xfrm>
          <a:prstGeom prst="rect">
            <a:avLst/>
          </a:prstGeom>
        </p:spPr>
      </p:pic>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2753" y="23814"/>
            <a:ext cx="1969247" cy="1476214"/>
          </a:xfrm>
          <a:prstGeom prst="rect">
            <a:avLst/>
          </a:prstGeom>
        </p:spPr>
      </p:pic>
    </p:spTree>
    <p:extLst>
      <p:ext uri="{BB962C8B-B14F-4D97-AF65-F5344CB8AC3E}">
        <p14:creationId xmlns:p14="http://schemas.microsoft.com/office/powerpoint/2010/main" val="72775358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CA70B43-7FC5-4A12-8044-E896DAAC948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10/19/2018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E211C7-9387-42D6-AD0B-8632E639EC2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22753" y="23814"/>
            <a:ext cx="1969247" cy="1476214"/>
          </a:xfrm>
          <a:prstGeom prst="rect">
            <a:avLst/>
          </a:prstGeom>
        </p:spPr>
      </p:pic>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2753" y="23814"/>
            <a:ext cx="1969247" cy="1476214"/>
          </a:xfrm>
          <a:prstGeom prst="rect">
            <a:avLst/>
          </a:prstGeom>
        </p:spPr>
      </p:pic>
    </p:spTree>
    <p:extLst>
      <p:ext uri="{BB962C8B-B14F-4D97-AF65-F5344CB8AC3E}">
        <p14:creationId xmlns:p14="http://schemas.microsoft.com/office/powerpoint/2010/main" val="138279504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CA70B43-7FC5-4A12-8044-E896DAAC948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10/19/2018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E211C7-9387-42D6-AD0B-8632E639EC2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601622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25197"/>
          <a:stretch/>
        </p:blipFill>
        <p:spPr>
          <a:xfrm>
            <a:off x="0" y="0"/>
            <a:ext cx="12224018" cy="6858000"/>
          </a:xfrm>
          <a:prstGeom prst="rect">
            <a:avLst/>
          </a:prstGeom>
        </p:spPr>
      </p:pic>
      <p:sp>
        <p:nvSpPr>
          <p:cNvPr id="2" name="Title 1"/>
          <p:cNvSpPr>
            <a:spLocks noGrp="1"/>
          </p:cNvSpPr>
          <p:nvPr>
            <p:ph type="title"/>
          </p:nvPr>
        </p:nvSpPr>
        <p:spPr>
          <a:xfrm>
            <a:off x="4383506" y="500062"/>
            <a:ext cx="7615989" cy="1325563"/>
          </a:xfrm>
        </p:spPr>
        <p:txBody>
          <a:bodyPr>
            <a:normAutofit/>
          </a:bodyPr>
          <a:lstStyle>
            <a:lvl1pPr>
              <a:defRPr sz="4800" b="1">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1046748" y="2232525"/>
            <a:ext cx="10515600" cy="4351338"/>
          </a:xfrm>
        </p:spPr>
        <p:txBody>
          <a:bodyPr/>
          <a:lstStyle>
            <a:lvl1pPr>
              <a:defRPr sz="3600" b="1">
                <a:latin typeface="+mj-lt"/>
              </a:defRPr>
            </a:lvl1pPr>
            <a:lvl2pPr>
              <a:defRPr sz="3200" b="1">
                <a:latin typeface="+mj-lt"/>
              </a:defRPr>
            </a:lvl2pPr>
            <a:lvl3pPr>
              <a:defRPr sz="2800" b="1">
                <a:latin typeface="+mj-lt"/>
              </a:defRPr>
            </a:lvl3pPr>
            <a:lvl4pPr>
              <a:defRPr b="1">
                <a:latin typeface="+mj-lt"/>
              </a:defRPr>
            </a:lvl4pPr>
            <a:lvl5pPr>
              <a:defRPr b="1">
                <a:latin typeface="+mj-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mj-lt"/>
              </a:defRPr>
            </a:lvl1pPr>
          </a:lstStyle>
          <a:p>
            <a:fld id="{2EE63BD1-0761-44DD-A34A-8EEA3A8938B0}" type="datetimeFigureOut">
              <a:rPr lang="en-US" smtClean="0"/>
              <a:t>10/19/2018</a:t>
            </a:fld>
            <a:endParaRPr lang="en-US"/>
          </a:p>
        </p:txBody>
      </p:sp>
      <p:sp>
        <p:nvSpPr>
          <p:cNvPr id="5" name="Footer Placeholder 4"/>
          <p:cNvSpPr>
            <a:spLocks noGrp="1"/>
          </p:cNvSpPr>
          <p:nvPr>
            <p:ph type="ftr" sz="quarter" idx="11"/>
          </p:nvPr>
        </p:nvSpPr>
        <p:spPr/>
        <p:txBody>
          <a:bodyPr/>
          <a:lstStyle>
            <a:lvl1pPr>
              <a:defRPr>
                <a:latin typeface="+mj-lt"/>
              </a:defRPr>
            </a:lvl1pPr>
          </a:lstStyle>
          <a:p>
            <a:endParaRPr lang="en-US"/>
          </a:p>
        </p:txBody>
      </p:sp>
      <p:sp>
        <p:nvSpPr>
          <p:cNvPr id="6" name="Slide Number Placeholder 5"/>
          <p:cNvSpPr>
            <a:spLocks noGrp="1"/>
          </p:cNvSpPr>
          <p:nvPr>
            <p:ph type="sldNum" sz="quarter" idx="12"/>
          </p:nvPr>
        </p:nvSpPr>
        <p:spPr/>
        <p:txBody>
          <a:bodyPr/>
          <a:lstStyle>
            <a:lvl1pPr>
              <a:defRPr>
                <a:latin typeface="+mj-lt"/>
              </a:defRPr>
            </a:lvl1pPr>
          </a:lstStyle>
          <a:p>
            <a:fld id="{D7F9FDAA-B130-4D73-8170-C4FCFB57AA56}" type="slidenum">
              <a:rPr lang="en-US" smtClean="0"/>
              <a:t>‹#›</a:t>
            </a:fld>
            <a:endParaRPr lang="en-US"/>
          </a:p>
        </p:txBody>
      </p:sp>
    </p:spTree>
    <p:extLst>
      <p:ext uri="{BB962C8B-B14F-4D97-AF65-F5344CB8AC3E}">
        <p14:creationId xmlns:p14="http://schemas.microsoft.com/office/powerpoint/2010/main" val="36251020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CA70B43-7FC5-4A12-8044-E896DAAC948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10/19/2018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E211C7-9387-42D6-AD0B-8632E639EC2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705487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CA70B43-7FC5-4A12-8044-E896DAAC948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10/19/2018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E211C7-9387-42D6-AD0B-8632E639EC2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7980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CA70B43-7FC5-4A12-8044-E896DAAC948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10/19/2018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E211C7-9387-42D6-AD0B-8632E639EC2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47200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22753" y="23814"/>
            <a:ext cx="1969247" cy="1476214"/>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CA70B43-7FC5-4A12-8044-E896DAAC948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10/19/2018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E211C7-9387-42D6-AD0B-8632E639EC2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2753" y="23814"/>
            <a:ext cx="1969247" cy="1476214"/>
          </a:xfrm>
          <a:prstGeom prst="rect">
            <a:avLst/>
          </a:prstGeom>
        </p:spPr>
      </p:pic>
    </p:spTree>
    <p:extLst>
      <p:ext uri="{BB962C8B-B14F-4D97-AF65-F5344CB8AC3E}">
        <p14:creationId xmlns:p14="http://schemas.microsoft.com/office/powerpoint/2010/main" val="31835755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CA70B43-7FC5-4A12-8044-E896DAAC948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10/19/2018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E211C7-9387-42D6-AD0B-8632E639EC2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619694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22753" y="23814"/>
            <a:ext cx="1969247" cy="1476214"/>
          </a:xfrm>
          <a:prstGeom prst="rect">
            <a:avLst/>
          </a:prstGeom>
        </p:spPr>
      </p:pic>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CA70B43-7FC5-4A12-8044-E896DAAC948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10/19/2018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E211C7-9387-42D6-AD0B-8632E639EC2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745016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22753" y="23814"/>
            <a:ext cx="1969247" cy="147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CA70B43-7FC5-4A12-8044-E896DAAC948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10/19/2018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E211C7-9387-42D6-AD0B-8632E639EC2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2753" y="23814"/>
            <a:ext cx="1969247" cy="1476214"/>
          </a:xfrm>
          <a:prstGeom prst="rect">
            <a:avLst/>
          </a:prstGeom>
        </p:spPr>
      </p:pic>
    </p:spTree>
    <p:extLst>
      <p:ext uri="{BB962C8B-B14F-4D97-AF65-F5344CB8AC3E}">
        <p14:creationId xmlns:p14="http://schemas.microsoft.com/office/powerpoint/2010/main" val="175323863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CA70B43-7FC5-4A12-8044-E896DAAC948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10/19/2018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E211C7-9387-42D6-AD0B-8632E639EC2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775254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CA70B43-7FC5-4A12-8044-E896DAAC948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10/19/2018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E211C7-9387-42D6-AD0B-8632E639EC2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22753" y="23814"/>
            <a:ext cx="1969247" cy="1476214"/>
          </a:xfrm>
          <a:prstGeom prst="rect">
            <a:avLst/>
          </a:prstGeom>
        </p:spPr>
      </p:pic>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2753" y="23814"/>
            <a:ext cx="1969247" cy="1476214"/>
          </a:xfrm>
          <a:prstGeom prst="rect">
            <a:avLst/>
          </a:prstGeom>
        </p:spPr>
      </p:pic>
    </p:spTree>
    <p:extLst>
      <p:ext uri="{BB962C8B-B14F-4D97-AF65-F5344CB8AC3E}">
        <p14:creationId xmlns:p14="http://schemas.microsoft.com/office/powerpoint/2010/main" val="154523670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CA70B43-7FC5-4A12-8044-E896DAAC948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10/19/2018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E211C7-9387-42D6-AD0B-8632E639EC2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22753" y="23814"/>
            <a:ext cx="1969247" cy="1476214"/>
          </a:xfrm>
          <a:prstGeom prst="rect">
            <a:avLst/>
          </a:prstGeom>
        </p:spPr>
      </p:pic>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2753" y="23814"/>
            <a:ext cx="1969247" cy="1476214"/>
          </a:xfrm>
          <a:prstGeom prst="rect">
            <a:avLst/>
          </a:prstGeom>
        </p:spPr>
      </p:pic>
    </p:spTree>
    <p:extLst>
      <p:ext uri="{BB962C8B-B14F-4D97-AF65-F5344CB8AC3E}">
        <p14:creationId xmlns:p14="http://schemas.microsoft.com/office/powerpoint/2010/main" val="53440041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EE63BD1-0761-44DD-A34A-8EEA3A8938B0}"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F9FDAA-B130-4D73-8170-C4FCFB57AA56}" type="slidenum">
              <a:rPr lang="en-US" smtClean="0"/>
              <a:t>‹#›</a:t>
            </a:fld>
            <a:endParaRPr lang="en-US"/>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25197"/>
          <a:stretch/>
        </p:blipFill>
        <p:spPr>
          <a:xfrm>
            <a:off x="0" y="0"/>
            <a:ext cx="12224018" cy="6858000"/>
          </a:xfrm>
          <a:prstGeom prst="rect">
            <a:avLst/>
          </a:prstGeom>
        </p:spPr>
      </p:pic>
    </p:spTree>
    <p:extLst>
      <p:ext uri="{BB962C8B-B14F-4D97-AF65-F5344CB8AC3E}">
        <p14:creationId xmlns:p14="http://schemas.microsoft.com/office/powerpoint/2010/main" val="21827450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CA70B43-7FC5-4A12-8044-E896DAAC948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10/19/2018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E211C7-9387-42D6-AD0B-8632E639EC2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108363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CA70B43-7FC5-4A12-8044-E896DAAC948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10/19/2018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E211C7-9387-42D6-AD0B-8632E639EC2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668105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CA70B43-7FC5-4A12-8044-E896DAAC948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10/19/2018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E211C7-9387-42D6-AD0B-8632E639EC2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96159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CA70B43-7FC5-4A12-8044-E896DAAC948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10/19/2018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E211C7-9387-42D6-AD0B-8632E639EC2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44323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22753" y="23814"/>
            <a:ext cx="1969247" cy="1476214"/>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CA70B43-7FC5-4A12-8044-E896DAAC948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10/19/2018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E211C7-9387-42D6-AD0B-8632E639EC2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2753" y="23814"/>
            <a:ext cx="1969247" cy="1476214"/>
          </a:xfrm>
          <a:prstGeom prst="rect">
            <a:avLst/>
          </a:prstGeom>
        </p:spPr>
      </p:pic>
    </p:spTree>
    <p:extLst>
      <p:ext uri="{BB962C8B-B14F-4D97-AF65-F5344CB8AC3E}">
        <p14:creationId xmlns:p14="http://schemas.microsoft.com/office/powerpoint/2010/main" val="30438330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CA70B43-7FC5-4A12-8044-E896DAAC948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10/19/2018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E211C7-9387-42D6-AD0B-8632E639EC2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397364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22753" y="23814"/>
            <a:ext cx="1969247" cy="1476214"/>
          </a:xfrm>
          <a:prstGeom prst="rect">
            <a:avLst/>
          </a:prstGeom>
        </p:spPr>
      </p:pic>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CA70B43-7FC5-4A12-8044-E896DAAC948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10/19/2018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E211C7-9387-42D6-AD0B-8632E639EC2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9880733"/>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22753" y="23814"/>
            <a:ext cx="1969247" cy="147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CA70B43-7FC5-4A12-8044-E896DAAC948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10/19/2018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E211C7-9387-42D6-AD0B-8632E639EC2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2753" y="23814"/>
            <a:ext cx="1969247" cy="1476214"/>
          </a:xfrm>
          <a:prstGeom prst="rect">
            <a:avLst/>
          </a:prstGeom>
        </p:spPr>
      </p:pic>
    </p:spTree>
    <p:extLst>
      <p:ext uri="{BB962C8B-B14F-4D97-AF65-F5344CB8AC3E}">
        <p14:creationId xmlns:p14="http://schemas.microsoft.com/office/powerpoint/2010/main" val="376324045"/>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CA70B43-7FC5-4A12-8044-E896DAAC948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10/19/2018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E211C7-9387-42D6-AD0B-8632E639EC2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6330181"/>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CA70B43-7FC5-4A12-8044-E896DAAC948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10/19/2018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E211C7-9387-42D6-AD0B-8632E639EC2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22753" y="23814"/>
            <a:ext cx="1969247" cy="1476214"/>
          </a:xfrm>
          <a:prstGeom prst="rect">
            <a:avLst/>
          </a:prstGeom>
        </p:spPr>
      </p:pic>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2753" y="23814"/>
            <a:ext cx="1969247" cy="1476214"/>
          </a:xfrm>
          <a:prstGeom prst="rect">
            <a:avLst/>
          </a:prstGeom>
        </p:spPr>
      </p:pic>
    </p:spTree>
    <p:extLst>
      <p:ext uri="{BB962C8B-B14F-4D97-AF65-F5344CB8AC3E}">
        <p14:creationId xmlns:p14="http://schemas.microsoft.com/office/powerpoint/2010/main" val="135263884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j-lt"/>
              </a:defRPr>
            </a:lvl1p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b="1">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lvl1pPr>
              <a:defRPr b="1">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b="1">
                <a:latin typeface="+mj-lt"/>
              </a:defRPr>
            </a:lvl1pPr>
          </a:lstStyle>
          <a:p>
            <a:fld id="{2EE63BD1-0761-44DD-A34A-8EEA3A8938B0}" type="datetimeFigureOut">
              <a:rPr lang="en-US" smtClean="0"/>
              <a:t>10/19/2018</a:t>
            </a:fld>
            <a:endParaRPr lang="en-US"/>
          </a:p>
        </p:txBody>
      </p:sp>
      <p:sp>
        <p:nvSpPr>
          <p:cNvPr id="6" name="Footer Placeholder 5"/>
          <p:cNvSpPr>
            <a:spLocks noGrp="1"/>
          </p:cNvSpPr>
          <p:nvPr>
            <p:ph type="ftr" sz="quarter" idx="11"/>
          </p:nvPr>
        </p:nvSpPr>
        <p:spPr/>
        <p:txBody>
          <a:bodyPr/>
          <a:lstStyle>
            <a:lvl1pPr>
              <a:defRPr b="1">
                <a:latin typeface="+mj-lt"/>
              </a:defRPr>
            </a:lvl1pPr>
          </a:lstStyle>
          <a:p>
            <a:endParaRPr lang="en-US"/>
          </a:p>
        </p:txBody>
      </p:sp>
      <p:sp>
        <p:nvSpPr>
          <p:cNvPr id="7" name="Slide Number Placeholder 6"/>
          <p:cNvSpPr>
            <a:spLocks noGrp="1"/>
          </p:cNvSpPr>
          <p:nvPr>
            <p:ph type="sldNum" sz="quarter" idx="12"/>
          </p:nvPr>
        </p:nvSpPr>
        <p:spPr/>
        <p:txBody>
          <a:bodyPr/>
          <a:lstStyle>
            <a:lvl1pPr>
              <a:defRPr b="1">
                <a:latin typeface="+mj-lt"/>
              </a:defRPr>
            </a:lvl1pPr>
          </a:lstStyle>
          <a:p>
            <a:fld id="{D7F9FDAA-B130-4D73-8170-C4FCFB57AA56}" type="slidenum">
              <a:rPr lang="en-US" smtClean="0"/>
              <a:t>‹#›</a:t>
            </a:fld>
            <a:endParaRPr lang="en-US"/>
          </a:p>
        </p:txBody>
      </p:sp>
    </p:spTree>
    <p:extLst>
      <p:ext uri="{BB962C8B-B14F-4D97-AF65-F5344CB8AC3E}">
        <p14:creationId xmlns:p14="http://schemas.microsoft.com/office/powerpoint/2010/main" val="22570542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CA70B43-7FC5-4A12-8044-E896DAAC948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10/19/2018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E211C7-9387-42D6-AD0B-8632E639EC2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22753" y="23814"/>
            <a:ext cx="1969247" cy="1476214"/>
          </a:xfrm>
          <a:prstGeom prst="rect">
            <a:avLst/>
          </a:prstGeom>
        </p:spPr>
      </p:pic>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2753" y="23814"/>
            <a:ext cx="1969247" cy="1476214"/>
          </a:xfrm>
          <a:prstGeom prst="rect">
            <a:avLst/>
          </a:prstGeom>
        </p:spPr>
      </p:pic>
    </p:spTree>
    <p:extLst>
      <p:ext uri="{BB962C8B-B14F-4D97-AF65-F5344CB8AC3E}">
        <p14:creationId xmlns:p14="http://schemas.microsoft.com/office/powerpoint/2010/main" val="2452188441"/>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CA70B43-7FC5-4A12-8044-E896DAAC948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10/19/2018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E211C7-9387-42D6-AD0B-8632E639EC2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97130"/>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CA70B43-7FC5-4A12-8044-E896DAAC948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10/19/2018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E211C7-9387-42D6-AD0B-8632E639EC2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5055908"/>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CA70B43-7FC5-4A12-8044-E896DAAC948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10/19/2018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E211C7-9387-42D6-AD0B-8632E639EC2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28949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CA70B43-7FC5-4A12-8044-E896DAAC948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10/19/2018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E211C7-9387-42D6-AD0B-8632E639EC2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84498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22753" y="23814"/>
            <a:ext cx="1969247" cy="1476214"/>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CA70B43-7FC5-4A12-8044-E896DAAC948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10/19/2018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E211C7-9387-42D6-AD0B-8632E639EC2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2753" y="23814"/>
            <a:ext cx="1969247" cy="1476214"/>
          </a:xfrm>
          <a:prstGeom prst="rect">
            <a:avLst/>
          </a:prstGeom>
        </p:spPr>
      </p:pic>
    </p:spTree>
    <p:extLst>
      <p:ext uri="{BB962C8B-B14F-4D97-AF65-F5344CB8AC3E}">
        <p14:creationId xmlns:p14="http://schemas.microsoft.com/office/powerpoint/2010/main" val="4799919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CA70B43-7FC5-4A12-8044-E896DAAC948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10/19/2018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E211C7-9387-42D6-AD0B-8632E639EC2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2064440"/>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22753" y="23814"/>
            <a:ext cx="1969247" cy="1476214"/>
          </a:xfrm>
          <a:prstGeom prst="rect">
            <a:avLst/>
          </a:prstGeom>
        </p:spPr>
      </p:pic>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CA70B43-7FC5-4A12-8044-E896DAAC948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10/19/2018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E211C7-9387-42D6-AD0B-8632E639EC2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4549446"/>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22753" y="23814"/>
            <a:ext cx="1969247" cy="147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CA70B43-7FC5-4A12-8044-E896DAAC948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10/19/2018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E211C7-9387-42D6-AD0B-8632E639EC2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2753" y="23814"/>
            <a:ext cx="1969247" cy="1476214"/>
          </a:xfrm>
          <a:prstGeom prst="rect">
            <a:avLst/>
          </a:prstGeom>
        </p:spPr>
      </p:pic>
    </p:spTree>
    <p:extLst>
      <p:ext uri="{BB962C8B-B14F-4D97-AF65-F5344CB8AC3E}">
        <p14:creationId xmlns:p14="http://schemas.microsoft.com/office/powerpoint/2010/main" val="292507577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CA70B43-7FC5-4A12-8044-E896DAAC948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10/19/2018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E211C7-9387-42D6-AD0B-8632E639EC2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60845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1">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b="1">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b="1">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b="1">
                <a:latin typeface="+mj-lt"/>
              </a:defRPr>
            </a:lvl1pPr>
          </a:lstStyle>
          <a:p>
            <a:fld id="{2EE63BD1-0761-44DD-A34A-8EEA3A8938B0}" type="datetimeFigureOut">
              <a:rPr lang="en-US" smtClean="0"/>
              <a:t>10/19/2018</a:t>
            </a:fld>
            <a:endParaRPr lang="en-US"/>
          </a:p>
        </p:txBody>
      </p:sp>
      <p:sp>
        <p:nvSpPr>
          <p:cNvPr id="8" name="Footer Placeholder 7"/>
          <p:cNvSpPr>
            <a:spLocks noGrp="1"/>
          </p:cNvSpPr>
          <p:nvPr>
            <p:ph type="ftr" sz="quarter" idx="11"/>
          </p:nvPr>
        </p:nvSpPr>
        <p:spPr/>
        <p:txBody>
          <a:bodyPr/>
          <a:lstStyle>
            <a:lvl1pPr>
              <a:defRPr b="1">
                <a:latin typeface="+mj-lt"/>
              </a:defRPr>
            </a:lvl1pPr>
          </a:lstStyle>
          <a:p>
            <a:endParaRPr lang="en-US"/>
          </a:p>
        </p:txBody>
      </p:sp>
      <p:sp>
        <p:nvSpPr>
          <p:cNvPr id="9" name="Slide Number Placeholder 8"/>
          <p:cNvSpPr>
            <a:spLocks noGrp="1"/>
          </p:cNvSpPr>
          <p:nvPr>
            <p:ph type="sldNum" sz="quarter" idx="12"/>
          </p:nvPr>
        </p:nvSpPr>
        <p:spPr/>
        <p:txBody>
          <a:bodyPr/>
          <a:lstStyle>
            <a:lvl1pPr>
              <a:defRPr b="1">
                <a:latin typeface="+mj-lt"/>
              </a:defRPr>
            </a:lvl1pPr>
          </a:lstStyle>
          <a:p>
            <a:fld id="{D7F9FDAA-B130-4D73-8170-C4FCFB57AA56}" type="slidenum">
              <a:rPr lang="en-US" smtClean="0"/>
              <a:t>‹#›</a:t>
            </a:fld>
            <a:endParaRPr lang="en-US"/>
          </a:p>
        </p:txBody>
      </p:sp>
    </p:spTree>
    <p:extLst>
      <p:ext uri="{BB962C8B-B14F-4D97-AF65-F5344CB8AC3E}">
        <p14:creationId xmlns:p14="http://schemas.microsoft.com/office/powerpoint/2010/main" val="26231950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CA70B43-7FC5-4A12-8044-E896DAAC948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10/19/2018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E211C7-9387-42D6-AD0B-8632E639EC2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22753" y="23814"/>
            <a:ext cx="1969247" cy="1476214"/>
          </a:xfrm>
          <a:prstGeom prst="rect">
            <a:avLst/>
          </a:prstGeom>
        </p:spPr>
      </p:pic>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2753" y="23814"/>
            <a:ext cx="1969247" cy="1476214"/>
          </a:xfrm>
          <a:prstGeom prst="rect">
            <a:avLst/>
          </a:prstGeom>
        </p:spPr>
      </p:pic>
    </p:spTree>
    <p:extLst>
      <p:ext uri="{BB962C8B-B14F-4D97-AF65-F5344CB8AC3E}">
        <p14:creationId xmlns:p14="http://schemas.microsoft.com/office/powerpoint/2010/main" val="1274028904"/>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CA70B43-7FC5-4A12-8044-E896DAAC948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10/19/2018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E211C7-9387-42D6-AD0B-8632E639EC2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22753" y="23814"/>
            <a:ext cx="1969247" cy="1476214"/>
          </a:xfrm>
          <a:prstGeom prst="rect">
            <a:avLst/>
          </a:prstGeom>
        </p:spPr>
      </p:pic>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2753" y="23814"/>
            <a:ext cx="1969247" cy="1476214"/>
          </a:xfrm>
          <a:prstGeom prst="rect">
            <a:avLst/>
          </a:prstGeom>
        </p:spPr>
      </p:pic>
    </p:spTree>
    <p:extLst>
      <p:ext uri="{BB962C8B-B14F-4D97-AF65-F5344CB8AC3E}">
        <p14:creationId xmlns:p14="http://schemas.microsoft.com/office/powerpoint/2010/main" val="1233645822"/>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CA70B43-7FC5-4A12-8044-E896DAAC948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10/19/2018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E211C7-9387-42D6-AD0B-8632E639EC2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883057"/>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CA70B43-7FC5-4A12-8044-E896DAAC948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10/19/2018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E211C7-9387-42D6-AD0B-8632E639EC2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7849663"/>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CA70B43-7FC5-4A12-8044-E896DAAC948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10/19/2018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E211C7-9387-42D6-AD0B-8632E639EC2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22492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CA70B43-7FC5-4A12-8044-E896DAAC948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10/19/2018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E211C7-9387-42D6-AD0B-8632E639EC2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61765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0CBCF0-B7F3-4E98-9A37-ED0720A7F6D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10/19/2018</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ECB47A-33E8-4950-AC0A-E53C6493757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462034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0CBCF0-B7F3-4E98-9A37-ED0720A7F6D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10/19/2018</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ECB47A-33E8-4950-AC0A-E53C6493757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19844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0CBCF0-B7F3-4E98-9A37-ED0720A7F6D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10/19/2018</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ECB47A-33E8-4950-AC0A-E53C6493757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30591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0CBCF0-B7F3-4E98-9A37-ED0720A7F6D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10/19/2018</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ECB47A-33E8-4950-AC0A-E53C6493757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6513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25197"/>
          <a:stretch/>
        </p:blipFill>
        <p:spPr>
          <a:xfrm>
            <a:off x="0" y="0"/>
            <a:ext cx="12224018"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EE63BD1-0761-44DD-A34A-8EEA3A8938B0}" type="datetimeFigureOut">
              <a:rPr lang="en-US" smtClean="0"/>
              <a:t>10/19/2018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F9FDAA-B130-4D73-8170-C4FCFB57AA56}" type="slidenum">
              <a:rPr lang="en-US" smtClean="0"/>
              <a:t>‹#›</a:t>
            </a:fld>
            <a:endParaRPr lang="en-US"/>
          </a:p>
        </p:txBody>
      </p:sp>
    </p:spTree>
    <p:extLst>
      <p:ext uri="{BB962C8B-B14F-4D97-AF65-F5344CB8AC3E}">
        <p14:creationId xmlns:p14="http://schemas.microsoft.com/office/powerpoint/2010/main" val="190733749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0CBCF0-B7F3-4E98-9A37-ED0720A7F6D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10/19/2018</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ECB47A-33E8-4950-AC0A-E53C6493757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45153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0CBCF0-B7F3-4E98-9A37-ED0720A7F6D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10/19/2018</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ECB47A-33E8-4950-AC0A-E53C6493757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33807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0CBCF0-B7F3-4E98-9A37-ED0720A7F6D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10/19/2018</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ECB47A-33E8-4950-AC0A-E53C6493757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173957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0CBCF0-B7F3-4E98-9A37-ED0720A7F6D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10/19/2018</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ECB47A-33E8-4950-AC0A-E53C6493757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108595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0CBCF0-B7F3-4E98-9A37-ED0720A7F6D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10/19/2018</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ECB47A-33E8-4950-AC0A-E53C6493757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610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0CBCF0-B7F3-4E98-9A37-ED0720A7F6D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10/19/2018</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ECB47A-33E8-4950-AC0A-E53C6493757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735362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0CBCF0-B7F3-4E98-9A37-ED0720A7F6D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10/19/2018</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ECB47A-33E8-4950-AC0A-E53C6493757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7113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25197"/>
          <a:stretch/>
        </p:blipFill>
        <p:spPr>
          <a:xfrm>
            <a:off x="0" y="0"/>
            <a:ext cx="12224018" cy="6858000"/>
          </a:xfrm>
          <a:prstGeom prst="rect">
            <a:avLst/>
          </a:prstGeom>
        </p:spPr>
      </p:pic>
      <p:sp>
        <p:nvSpPr>
          <p:cNvPr id="2" name="Date Placeholder 1"/>
          <p:cNvSpPr>
            <a:spLocks noGrp="1"/>
          </p:cNvSpPr>
          <p:nvPr>
            <p:ph type="dt" sz="half" idx="10"/>
          </p:nvPr>
        </p:nvSpPr>
        <p:spPr/>
        <p:txBody>
          <a:bodyPr/>
          <a:lstStyle/>
          <a:p>
            <a:fld id="{2EE63BD1-0761-44DD-A34A-8EEA3A8938B0}" type="datetimeFigureOut">
              <a:rPr lang="en-US" smtClean="0"/>
              <a:t>10/19/2018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F9FDAA-B130-4D73-8170-C4FCFB57AA56}" type="slidenum">
              <a:rPr lang="en-US" smtClean="0"/>
              <a:t>‹#›</a:t>
            </a:fld>
            <a:endParaRPr lang="en-US"/>
          </a:p>
        </p:txBody>
      </p:sp>
    </p:spTree>
    <p:extLst>
      <p:ext uri="{BB962C8B-B14F-4D97-AF65-F5344CB8AC3E}">
        <p14:creationId xmlns:p14="http://schemas.microsoft.com/office/powerpoint/2010/main" val="679402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mj-lt"/>
              </a:defRPr>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mj-lt"/>
              </a:defRPr>
            </a:lvl1pPr>
          </a:lstStyle>
          <a:p>
            <a:fld id="{2EE63BD1-0761-44DD-A34A-8EEA3A8938B0}" type="datetimeFigureOut">
              <a:rPr lang="en-US" smtClean="0"/>
              <a:t>10/19/2018</a:t>
            </a:fld>
            <a:endParaRPr lang="en-US"/>
          </a:p>
        </p:txBody>
      </p:sp>
      <p:sp>
        <p:nvSpPr>
          <p:cNvPr id="6" name="Footer Placeholder 5"/>
          <p:cNvSpPr>
            <a:spLocks noGrp="1"/>
          </p:cNvSpPr>
          <p:nvPr>
            <p:ph type="ftr" sz="quarter" idx="11"/>
          </p:nvPr>
        </p:nvSpPr>
        <p:spPr/>
        <p:txBody>
          <a:bodyPr/>
          <a:lstStyle>
            <a:lvl1pPr>
              <a:defRPr>
                <a:latin typeface="+mj-lt"/>
              </a:defRPr>
            </a:lvl1pPr>
          </a:lstStyle>
          <a:p>
            <a:endParaRPr lang="en-US"/>
          </a:p>
        </p:txBody>
      </p:sp>
      <p:sp>
        <p:nvSpPr>
          <p:cNvPr id="7" name="Slide Number Placeholder 6"/>
          <p:cNvSpPr>
            <a:spLocks noGrp="1"/>
          </p:cNvSpPr>
          <p:nvPr>
            <p:ph type="sldNum" sz="quarter" idx="12"/>
          </p:nvPr>
        </p:nvSpPr>
        <p:spPr/>
        <p:txBody>
          <a:bodyPr/>
          <a:lstStyle>
            <a:lvl1pPr>
              <a:defRPr>
                <a:latin typeface="+mj-lt"/>
              </a:defRPr>
            </a:lvl1pPr>
          </a:lstStyle>
          <a:p>
            <a:fld id="{D7F9FDAA-B130-4D73-8170-C4FCFB57AA56}" type="slidenum">
              <a:rPr lang="en-US" smtClean="0"/>
              <a:t>‹#›</a:t>
            </a:fld>
            <a:endParaRPr lang="en-US"/>
          </a:p>
        </p:txBody>
      </p:sp>
    </p:spTree>
    <p:extLst>
      <p:ext uri="{BB962C8B-B14F-4D97-AF65-F5344CB8AC3E}">
        <p14:creationId xmlns:p14="http://schemas.microsoft.com/office/powerpoint/2010/main" val="2329350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EE63BD1-0761-44DD-A34A-8EEA3A8938B0}"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F9FDAA-B130-4D73-8170-C4FCFB57AA56}" type="slidenum">
              <a:rPr lang="en-US" smtClean="0"/>
              <a:t>‹#›</a:t>
            </a:fld>
            <a:endParaRPr lang="en-US"/>
          </a:p>
        </p:txBody>
      </p:sp>
    </p:spTree>
    <p:extLst>
      <p:ext uri="{BB962C8B-B14F-4D97-AF65-F5344CB8AC3E}">
        <p14:creationId xmlns:p14="http://schemas.microsoft.com/office/powerpoint/2010/main" val="3782298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3" cstate="print">
            <a:extLst>
              <a:ext uri="{28A0092B-C50C-407E-A947-70E740481C1C}">
                <a14:useLocalDpi xmlns:a14="http://schemas.microsoft.com/office/drawing/2010/main" val="0"/>
              </a:ext>
            </a:extLst>
          </a:blip>
          <a:srcRect t="25197"/>
          <a:stretch/>
        </p:blipFill>
        <p:spPr>
          <a:xfrm>
            <a:off x="0" y="0"/>
            <a:ext cx="12224018"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E63BD1-0761-44DD-A34A-8EEA3A8938B0}" type="datetimeFigureOut">
              <a:rPr lang="en-US" smtClean="0"/>
              <a:t>10/19/2018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F9FDAA-B130-4D73-8170-C4FCFB57AA56}" type="slidenum">
              <a:rPr lang="en-US" smtClean="0"/>
              <a:t>‹#›</a:t>
            </a:fld>
            <a:endParaRPr lang="en-US"/>
          </a:p>
        </p:txBody>
      </p:sp>
    </p:spTree>
    <p:extLst>
      <p:ext uri="{BB962C8B-B14F-4D97-AF65-F5344CB8AC3E}">
        <p14:creationId xmlns:p14="http://schemas.microsoft.com/office/powerpoint/2010/main" val="107980090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222753" y="23814"/>
            <a:ext cx="1969247" cy="1476214"/>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CA70B43-7FC5-4A12-8044-E896DAAC948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10/19/2018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BE211C7-9387-42D6-AD0B-8632E639EC2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222753" y="23814"/>
            <a:ext cx="1969247" cy="1476214"/>
          </a:xfrm>
          <a:prstGeom prst="rect">
            <a:avLst/>
          </a:prstGeom>
        </p:spPr>
      </p:pic>
    </p:spTree>
    <p:extLst>
      <p:ext uri="{BB962C8B-B14F-4D97-AF65-F5344CB8AC3E}">
        <p14:creationId xmlns:p14="http://schemas.microsoft.com/office/powerpoint/2010/main" val="375819624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222753" y="23814"/>
            <a:ext cx="1969247" cy="1476214"/>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CA70B43-7FC5-4A12-8044-E896DAAC948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10/19/2018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BE211C7-9387-42D6-AD0B-8632E639EC2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222753" y="23814"/>
            <a:ext cx="1969247" cy="1476214"/>
          </a:xfrm>
          <a:prstGeom prst="rect">
            <a:avLst/>
          </a:prstGeom>
        </p:spPr>
      </p:pic>
    </p:spTree>
    <p:extLst>
      <p:ext uri="{BB962C8B-B14F-4D97-AF65-F5344CB8AC3E}">
        <p14:creationId xmlns:p14="http://schemas.microsoft.com/office/powerpoint/2010/main" val="2415703230"/>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222753" y="23814"/>
            <a:ext cx="1969247" cy="1476214"/>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CA70B43-7FC5-4A12-8044-E896DAAC948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10/19/2018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BE211C7-9387-42D6-AD0B-8632E639EC2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222753" y="23814"/>
            <a:ext cx="1969247" cy="1476214"/>
          </a:xfrm>
          <a:prstGeom prst="rect">
            <a:avLst/>
          </a:prstGeom>
        </p:spPr>
      </p:pic>
    </p:spTree>
    <p:extLst>
      <p:ext uri="{BB962C8B-B14F-4D97-AF65-F5344CB8AC3E}">
        <p14:creationId xmlns:p14="http://schemas.microsoft.com/office/powerpoint/2010/main" val="2937131300"/>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222753" y="23814"/>
            <a:ext cx="1969247" cy="1476214"/>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CA70B43-7FC5-4A12-8044-E896DAAC948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10/19/2018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BE211C7-9387-42D6-AD0B-8632E639EC2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222753" y="23814"/>
            <a:ext cx="1969247" cy="1476214"/>
          </a:xfrm>
          <a:prstGeom prst="rect">
            <a:avLst/>
          </a:prstGeom>
        </p:spPr>
      </p:pic>
    </p:spTree>
    <p:extLst>
      <p:ext uri="{BB962C8B-B14F-4D97-AF65-F5344CB8AC3E}">
        <p14:creationId xmlns:p14="http://schemas.microsoft.com/office/powerpoint/2010/main" val="771742191"/>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B0CBCF0-B7F3-4E98-9A37-ED0720A7F6D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10/19/2018</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9ECB47A-33E8-4950-AC0A-E53C6493757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7285268"/>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hyperlink" Target="https://en.wikibooks.org/wiki/A-level_Computing/AQA/Paper_1/Fundamentals_of_data_structures/Hash_tables_and_hashing" TargetMode="External"/><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35.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Man-in-the-middle_attack" TargetMode="External"/><Relationship Id="rId7" Type="http://schemas.openxmlformats.org/officeDocument/2006/relationships/hyperlink" Target="https://en.wikipedia.org/wiki/Blockchain"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en.wikipedia.org/wiki/Digital_signature" TargetMode="External"/><Relationship Id="rId5" Type="http://schemas.openxmlformats.org/officeDocument/2006/relationships/hyperlink" Target="https://crackstation.net/hashing-security.htm" TargetMode="External"/><Relationship Id="rId4" Type="http://schemas.openxmlformats.org/officeDocument/2006/relationships/hyperlink" Target="https://www.rapid7.com/fundamentals/man-in-the-middle-attacks/"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bitinfocharts.com/bitcoi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ebfor.com/how-bitcoin-mining-works/"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coindesk.com/blockchain-immutability-myth/"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www.urbandictionary.com/define.php?term=Gambrinous" TargetMode="External"/><Relationship Id="rId2" Type="http://schemas.openxmlformats.org/officeDocument/2006/relationships/hyperlink" Target="http://www.yourdictionary.com/nonce#webster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ustomXml" Target="../ink/ink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hyperlink" Target="http://www.yourdictionary.com/nonce#websters#Ubbks1qRqkVPVxlq.99"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marvelapp.com/"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php.net/manual/en/function.hash.php"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androidauthority.com/what-is-a-blockchain-gary-explains-801514/" TargetMode="External"/><Relationship Id="rId2" Type="http://schemas.openxmlformats.org/officeDocument/2006/relationships/hyperlink" Target="https://www.youtube.com/watch?v=8dpFnJiGOA4"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104.156.254.129/BirthdayParadox.php" TargetMode="External"/><Relationship Id="rId2" Type="http://schemas.openxmlformats.org/officeDocument/2006/relationships/hyperlink" Target="https://learncryptography.com/hash-functions/hash-collision-attack"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104.156.254.129/Exercise1.php"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104.156.254.129/Exercise2.html"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104.156.254.129/Exercise3.html"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blockchain.com/charts/n-transactions-per-bloc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89409" y="1858382"/>
            <a:ext cx="9144000" cy="2387600"/>
          </a:xfrm>
        </p:spPr>
        <p:txBody>
          <a:bodyPr>
            <a:noAutofit/>
          </a:bodyPr>
          <a:lstStyle/>
          <a:p>
            <a:r>
              <a:rPr lang="en-US" sz="7200" dirty="0"/>
              <a:t>A-</a:t>
            </a:r>
            <a:r>
              <a:rPr lang="en-US" sz="7200" dirty="0" err="1"/>
              <a:t>Noncing</a:t>
            </a:r>
            <a:r>
              <a:rPr lang="en-US" sz="7200" dirty="0"/>
              <a:t> the Use and Performance of Hashing Algorithms</a:t>
            </a:r>
          </a:p>
        </p:txBody>
      </p:sp>
      <p:sp>
        <p:nvSpPr>
          <p:cNvPr id="3" name="Subtitle 2"/>
          <p:cNvSpPr>
            <a:spLocks noGrp="1"/>
          </p:cNvSpPr>
          <p:nvPr>
            <p:ph type="subTitle" idx="1"/>
          </p:nvPr>
        </p:nvSpPr>
        <p:spPr>
          <a:xfrm>
            <a:off x="2086377" y="4185882"/>
            <a:ext cx="9144000" cy="1655762"/>
          </a:xfrm>
        </p:spPr>
        <p:txBody>
          <a:bodyPr>
            <a:noAutofit/>
          </a:bodyPr>
          <a:lstStyle/>
          <a:p>
            <a:r>
              <a:rPr lang="en-US" sz="4000" dirty="0"/>
              <a:t>Sean Sanders</a:t>
            </a:r>
          </a:p>
          <a:p>
            <a:r>
              <a:rPr lang="en-US" sz="4000" dirty="0" smtClean="0"/>
              <a:t>Paper to be presented at ACM’s Consortium for Computer Sciences in Colleges, October 19, Marymount University</a:t>
            </a:r>
          </a:p>
        </p:txBody>
      </p:sp>
    </p:spTree>
    <p:extLst>
      <p:ext uri="{BB962C8B-B14F-4D97-AF65-F5344CB8AC3E}">
        <p14:creationId xmlns:p14="http://schemas.microsoft.com/office/powerpoint/2010/main" val="31646182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food grinder transpar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355247" y="2329214"/>
            <a:ext cx="2733675" cy="3238501"/>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1462517" y="5370160"/>
            <a:ext cx="1195058" cy="876523"/>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SHA 256</a:t>
            </a:r>
          </a:p>
          <a:p>
            <a:pPr algn="ctr"/>
            <a:r>
              <a:rPr lang="en-US" dirty="0" smtClean="0"/>
              <a:t>Hash algorithm</a:t>
            </a:r>
            <a:endParaRPr lang="en-US" dirty="0"/>
          </a:p>
        </p:txBody>
      </p:sp>
      <p:sp>
        <p:nvSpPr>
          <p:cNvPr id="5" name="Rectangle 4"/>
          <p:cNvSpPr/>
          <p:nvPr/>
        </p:nvSpPr>
        <p:spPr>
          <a:xfrm>
            <a:off x="3484812" y="2509310"/>
            <a:ext cx="3166427" cy="523220"/>
          </a:xfrm>
          <a:prstGeom prst="rect">
            <a:avLst/>
          </a:prstGeom>
        </p:spPr>
        <p:txBody>
          <a:bodyPr wrap="square">
            <a:spAutoFit/>
          </a:bodyPr>
          <a:lstStyle/>
          <a:p>
            <a:r>
              <a:rPr lang="en-US" sz="2800" dirty="0" smtClean="0">
                <a:latin typeface="Calibri" panose="020F0502020204030204" pitchFamily="34" charset="0"/>
              </a:rPr>
              <a:t>1. </a:t>
            </a:r>
            <a:r>
              <a:rPr lang="en-US" sz="2000" dirty="0" smtClean="0">
                <a:solidFill>
                  <a:srgbClr val="FF0000"/>
                </a:solidFill>
                <a:latin typeface="Calibri" panose="020F0502020204030204" pitchFamily="34" charset="0"/>
              </a:rPr>
              <a:t>Buffalo is always warm</a:t>
            </a:r>
            <a:endParaRPr lang="en-US" sz="2000" dirty="0">
              <a:solidFill>
                <a:srgbClr val="FF0000"/>
              </a:solidFill>
            </a:endParaRPr>
          </a:p>
        </p:txBody>
      </p:sp>
      <p:sp>
        <p:nvSpPr>
          <p:cNvPr id="4" name="Rectangle 3"/>
          <p:cNvSpPr/>
          <p:nvPr/>
        </p:nvSpPr>
        <p:spPr>
          <a:xfrm>
            <a:off x="3484812" y="6335274"/>
            <a:ext cx="8707188" cy="461665"/>
          </a:xfrm>
          <a:prstGeom prst="rect">
            <a:avLst/>
          </a:prstGeom>
        </p:spPr>
        <p:txBody>
          <a:bodyPr wrap="square">
            <a:spAutoFit/>
          </a:bodyPr>
          <a:lstStyle/>
          <a:p>
            <a:r>
              <a:rPr lang="en-US" sz="2400" dirty="0" smtClean="0"/>
              <a:t>4. </a:t>
            </a:r>
            <a:r>
              <a:rPr lang="en-US" sz="2000" dirty="0" smtClean="0">
                <a:solidFill>
                  <a:srgbClr val="00B050"/>
                </a:solidFill>
              </a:rPr>
              <a:t>45a2254a1a738db3b789c2b6d57e871e75ed8d6c3ee76b5022875a419b1a8ab5</a:t>
            </a:r>
            <a:endParaRPr lang="en-US" sz="2000" dirty="0">
              <a:solidFill>
                <a:srgbClr val="00B050"/>
              </a:solidFill>
            </a:endParaRPr>
          </a:p>
        </p:txBody>
      </p:sp>
      <p:sp>
        <p:nvSpPr>
          <p:cNvPr id="6" name="TextBox 5"/>
          <p:cNvSpPr txBox="1"/>
          <p:nvPr/>
        </p:nvSpPr>
        <p:spPr>
          <a:xfrm>
            <a:off x="1462517" y="82445"/>
            <a:ext cx="9714772" cy="2246769"/>
          </a:xfrm>
          <a:prstGeom prst="rect">
            <a:avLst/>
          </a:prstGeom>
          <a:noFill/>
        </p:spPr>
        <p:txBody>
          <a:bodyPr wrap="square" rtlCol="0">
            <a:spAutoFit/>
          </a:bodyPr>
          <a:lstStyle/>
          <a:p>
            <a:r>
              <a:rPr lang="en-US" sz="2800" dirty="0" smtClean="0"/>
              <a:t>SHA256 Hash Algorithm Process</a:t>
            </a:r>
          </a:p>
          <a:p>
            <a:pPr marL="342900" indent="-342900">
              <a:buAutoNum type="arabicPeriod"/>
            </a:pPr>
            <a:r>
              <a:rPr lang="en-US" sz="2800" dirty="0" smtClean="0">
                <a:solidFill>
                  <a:srgbClr val="FF0000"/>
                </a:solidFill>
              </a:rPr>
              <a:t>Text is input into the SHA256 algorithm </a:t>
            </a:r>
          </a:p>
          <a:p>
            <a:pPr marL="342900" indent="-342900">
              <a:buAutoNum type="arabicPeriod"/>
            </a:pPr>
            <a:r>
              <a:rPr lang="en-US" sz="2800" dirty="0" smtClean="0">
                <a:solidFill>
                  <a:srgbClr val="00B0F0"/>
                </a:solidFill>
              </a:rPr>
              <a:t>Converts text into binary</a:t>
            </a:r>
          </a:p>
          <a:p>
            <a:pPr marL="342900" indent="-342900">
              <a:buAutoNum type="arabicPeriod"/>
            </a:pPr>
            <a:r>
              <a:rPr lang="en-US" sz="2800" dirty="0" smtClean="0">
                <a:solidFill>
                  <a:srgbClr val="7030A0"/>
                </a:solidFill>
              </a:rPr>
              <a:t>Does a number of transformations on the original text</a:t>
            </a:r>
          </a:p>
          <a:p>
            <a:pPr marL="342900" indent="-342900">
              <a:buAutoNum type="arabicPeriod"/>
            </a:pPr>
            <a:r>
              <a:rPr lang="en-US" sz="2800" dirty="0" smtClean="0">
                <a:solidFill>
                  <a:srgbClr val="00B050"/>
                </a:solidFill>
              </a:rPr>
              <a:t>Outputs a 256 bit number in hexadecimal format</a:t>
            </a:r>
            <a:endParaRPr lang="en-US" sz="2800" dirty="0">
              <a:solidFill>
                <a:srgbClr val="00B050"/>
              </a:solidFill>
            </a:endParaRPr>
          </a:p>
        </p:txBody>
      </p:sp>
      <p:sp>
        <p:nvSpPr>
          <p:cNvPr id="7" name="Rectangle 6"/>
          <p:cNvSpPr/>
          <p:nvPr/>
        </p:nvSpPr>
        <p:spPr>
          <a:xfrm>
            <a:off x="3484812" y="4389467"/>
            <a:ext cx="8373267" cy="2000548"/>
          </a:xfrm>
          <a:prstGeom prst="rect">
            <a:avLst/>
          </a:prstGeom>
        </p:spPr>
        <p:txBody>
          <a:bodyPr wrap="square">
            <a:spAutoFit/>
          </a:bodyPr>
          <a:lstStyle/>
          <a:p>
            <a:r>
              <a:rPr lang="en-US" sz="2400" dirty="0" smtClean="0"/>
              <a:t>3. </a:t>
            </a:r>
            <a:r>
              <a:rPr lang="en-US" sz="2000" dirty="0" smtClean="0">
                <a:solidFill>
                  <a:srgbClr val="7030A0"/>
                </a:solidFill>
              </a:rPr>
              <a:t>00010110100010001001010100101000011010011100111000110000000000000000000000000000000000000000000000000000000000000000000000000000000000000000000000000000000000000000000000000000000000000000000000000000000000000000000000000000000000000000000000000000000000</a:t>
            </a:r>
            <a:endParaRPr lang="en-US" sz="2000" dirty="0">
              <a:solidFill>
                <a:srgbClr val="7030A0"/>
              </a:solidFill>
            </a:endParaRPr>
          </a:p>
        </p:txBody>
      </p:sp>
      <p:sp>
        <p:nvSpPr>
          <p:cNvPr id="8" name="Rectangle 7"/>
          <p:cNvSpPr/>
          <p:nvPr/>
        </p:nvSpPr>
        <p:spPr>
          <a:xfrm>
            <a:off x="3484813" y="3020426"/>
            <a:ext cx="7068643" cy="1384995"/>
          </a:xfrm>
          <a:prstGeom prst="rect">
            <a:avLst/>
          </a:prstGeom>
        </p:spPr>
        <p:txBody>
          <a:bodyPr wrap="square">
            <a:spAutoFit/>
          </a:bodyPr>
          <a:lstStyle/>
          <a:p>
            <a:r>
              <a:rPr lang="en-US" sz="2400" dirty="0" smtClean="0"/>
              <a:t>2. </a:t>
            </a:r>
            <a:r>
              <a:rPr lang="en-US" sz="2000" dirty="0" smtClean="0">
                <a:solidFill>
                  <a:srgbClr val="00B0F0"/>
                </a:solidFill>
              </a:rPr>
              <a:t>01000010 </a:t>
            </a:r>
            <a:r>
              <a:rPr lang="en-US" sz="2000" dirty="0">
                <a:solidFill>
                  <a:srgbClr val="00B0F0"/>
                </a:solidFill>
              </a:rPr>
              <a:t>01110101 01100110 01100110 01100001 01101100 01101111 00100000 01101001 01110011 00100000 01100001 01101100 01110111 01100001 01111001 01110011 00100000 01110111 01100001 01110010 01101101 00001010</a:t>
            </a:r>
            <a:r>
              <a:rPr lang="en-US" sz="2000" dirty="0"/>
              <a:t> </a:t>
            </a:r>
          </a:p>
        </p:txBody>
      </p:sp>
    </p:spTree>
    <p:extLst>
      <p:ext uri="{BB962C8B-B14F-4D97-AF65-F5344CB8AC3E}">
        <p14:creationId xmlns:p14="http://schemas.microsoft.com/office/powerpoint/2010/main" val="34934717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food grinder transpar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355247" y="2329214"/>
            <a:ext cx="2733675" cy="3238501"/>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1462517" y="5370160"/>
            <a:ext cx="1195058" cy="876523"/>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SHA 256</a:t>
            </a:r>
          </a:p>
          <a:p>
            <a:pPr algn="ctr"/>
            <a:r>
              <a:rPr lang="en-US" dirty="0" smtClean="0"/>
              <a:t>Hash algorithm</a:t>
            </a:r>
            <a:endParaRPr lang="en-US" dirty="0"/>
          </a:p>
        </p:txBody>
      </p:sp>
      <p:sp>
        <p:nvSpPr>
          <p:cNvPr id="5" name="Rectangle 4"/>
          <p:cNvSpPr/>
          <p:nvPr/>
        </p:nvSpPr>
        <p:spPr>
          <a:xfrm>
            <a:off x="1656012" y="1415231"/>
            <a:ext cx="7412273" cy="2246769"/>
          </a:xfrm>
          <a:prstGeom prst="rect">
            <a:avLst/>
          </a:prstGeom>
        </p:spPr>
        <p:txBody>
          <a:bodyPr wrap="square">
            <a:spAutoFit/>
          </a:bodyPr>
          <a:lstStyle/>
          <a:p>
            <a:r>
              <a:rPr lang="en-US" sz="1000" b="1" dirty="0" smtClean="0"/>
              <a:t>Four </a:t>
            </a:r>
            <a:r>
              <a:rPr lang="en-US" sz="1000" b="1" dirty="0"/>
              <a:t>score and seven years ago our fathers brought forth on this continent, a new nation, conceived in Liberty, and dedicated to the proposition that all men are created equal. </a:t>
            </a:r>
            <a:endParaRPr lang="en-US" sz="1000" dirty="0"/>
          </a:p>
          <a:p>
            <a:r>
              <a:rPr lang="en-US" sz="1000" b="1" dirty="0"/>
              <a:t>Now we are engaged in a great civil war, testing whether that nation, or any nation so conceived and so dedicated, can long endure. We are met on a great battle-field of that war. We have come to dedicate a portion of that field, as a final resting place for those who here gave their lives that that nation might live. It is altogether fitting and proper that we should do this. </a:t>
            </a:r>
            <a:endParaRPr lang="en-US" sz="1000" dirty="0"/>
          </a:p>
          <a:p>
            <a:r>
              <a:rPr lang="en-US" sz="1000" b="1" dirty="0"/>
              <a:t>But, in a larger sense, we can not dedicate -- we can not consecrate -- we can not hallow -- this ground. The brave men, living and dead, who struggled here, have consecrated it, far above our poor power to add or detract. The world will little note, nor long remember what we say here, but it can never forget what they did here. It is for us the living, rather, to be dedicated here to the unfinished work which they who fought here have thus far so nobly advanced. It is rather for us to be here dedicated to the great task remaining before us -- that from these honored dead we take increased devotion to that cause for which they gave the last full measure of devotion -- that we here highly resolve that these dead shall not have died in vain -- that this nation, under God, shall have a new birth of freedom -- and that government of the people, by the people, for the people, shall not perish from the earth.</a:t>
            </a:r>
            <a:endParaRPr lang="en-US" sz="1000" dirty="0"/>
          </a:p>
          <a:p>
            <a:r>
              <a:rPr lang="en-US" sz="1000" b="1" dirty="0"/>
              <a:t>Abraham Lincoln</a:t>
            </a:r>
            <a:br>
              <a:rPr lang="en-US" sz="1000" b="1" dirty="0"/>
            </a:br>
            <a:r>
              <a:rPr lang="en-US" sz="1000" b="1" dirty="0"/>
              <a:t>November 19, 1863</a:t>
            </a:r>
            <a:endParaRPr lang="en-US" sz="1000" dirty="0"/>
          </a:p>
        </p:txBody>
      </p:sp>
      <p:sp>
        <p:nvSpPr>
          <p:cNvPr id="4" name="Rectangle 3"/>
          <p:cNvSpPr/>
          <p:nvPr/>
        </p:nvSpPr>
        <p:spPr>
          <a:xfrm>
            <a:off x="3024700" y="4450784"/>
            <a:ext cx="8707188" cy="400110"/>
          </a:xfrm>
          <a:prstGeom prst="rect">
            <a:avLst/>
          </a:prstGeom>
        </p:spPr>
        <p:txBody>
          <a:bodyPr wrap="square">
            <a:spAutoFit/>
          </a:bodyPr>
          <a:lstStyle/>
          <a:p>
            <a:r>
              <a:rPr lang="en-US" sz="2000" dirty="0">
                <a:solidFill>
                  <a:srgbClr val="00B050"/>
                </a:solidFill>
              </a:rPr>
              <a:t>4f23fe7c74321509282780d70627bb9b537411855beb823ee52a0cfd7a1c76d9</a:t>
            </a:r>
          </a:p>
        </p:txBody>
      </p:sp>
      <p:sp>
        <p:nvSpPr>
          <p:cNvPr id="6" name="TextBox 5"/>
          <p:cNvSpPr txBox="1"/>
          <p:nvPr/>
        </p:nvSpPr>
        <p:spPr>
          <a:xfrm>
            <a:off x="1353799" y="197654"/>
            <a:ext cx="10378089" cy="1077218"/>
          </a:xfrm>
          <a:prstGeom prst="rect">
            <a:avLst/>
          </a:prstGeom>
          <a:noFill/>
        </p:spPr>
        <p:txBody>
          <a:bodyPr wrap="square" rtlCol="0">
            <a:spAutoFit/>
          </a:bodyPr>
          <a:lstStyle/>
          <a:p>
            <a:r>
              <a:rPr lang="en-US" sz="3200" dirty="0" smtClean="0"/>
              <a:t>It does not matter how large the text is; </a:t>
            </a:r>
            <a:r>
              <a:rPr lang="en-US" sz="3200" dirty="0"/>
              <a:t>t</a:t>
            </a:r>
            <a:r>
              <a:rPr lang="en-US" sz="3200" dirty="0" smtClean="0"/>
              <a:t>he hash function only outputs a 256 bit string in hexadecimal format. </a:t>
            </a:r>
            <a:endParaRPr lang="en-US" sz="3200" dirty="0">
              <a:solidFill>
                <a:srgbClr val="00B050"/>
              </a:solidFill>
            </a:endParaRPr>
          </a:p>
        </p:txBody>
      </p:sp>
    </p:spTree>
    <p:extLst>
      <p:ext uri="{BB962C8B-B14F-4D97-AF65-F5344CB8AC3E}">
        <p14:creationId xmlns:p14="http://schemas.microsoft.com/office/powerpoint/2010/main" val="1844938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path" presetSubtype="0" accel="50000" decel="50000" fill="hold" grpId="0" nodeType="clickEffect">
                                  <p:stCondLst>
                                    <p:cond delay="0"/>
                                  </p:stCondLst>
                                  <p:childTnLst>
                                    <p:animMotion origin="layout" path="M 0 0 L -0.04 0.067 C -0.049 0.081 -0.054 0.102 -0.054 0.124 C -0.054 0.149 -0.049 0.169 -0.04 0.183 L 0 0.25 E" pathEditMode="relative" ptsTypes="">
                                      <p:cBhvr>
                                        <p:cTn id="6" dur="2000" fill="hold"/>
                                        <p:tgtEl>
                                          <p:spTgt spid="5"/>
                                        </p:tgtEl>
                                        <p:attrNameLst>
                                          <p:attrName>ppt_x</p:attrName>
                                          <p:attrName>ppt_y</p:attrName>
                                        </p:attrNameLst>
                                      </p:cBhvr>
                                    </p:animMotion>
                                  </p:childTnLst>
                                  <p:subTnLst>
                                    <p:set>
                                      <p:cBhvr override="childStyle">
                                        <p:cTn dur="1" fill="hold" display="0" masterRel="sameClick" afterEffect="1">
                                          <p:stCondLst>
                                            <p:cond evt="end" delay="0">
                                              <p:tn val="5"/>
                                            </p:cond>
                                          </p:stCondLst>
                                        </p:cTn>
                                        <p:tgtEl>
                                          <p:spTgt spid="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13397" y="64394"/>
            <a:ext cx="7834902" cy="892552"/>
          </a:xfrm>
          <a:prstGeom prst="rect">
            <a:avLst/>
          </a:prstGeom>
          <a:noFill/>
        </p:spPr>
        <p:txBody>
          <a:bodyPr wrap="none" rtlCol="0">
            <a:spAutoFit/>
          </a:bodyPr>
          <a:lstStyle/>
          <a:p>
            <a:r>
              <a:rPr lang="en-US" sz="5200" dirty="0" smtClean="0"/>
              <a:t>SHA Hash Algorithm Process</a:t>
            </a:r>
            <a:endParaRPr lang="en-US" sz="5200" dirty="0"/>
          </a:p>
        </p:txBody>
      </p:sp>
      <p:pic>
        <p:nvPicPr>
          <p:cNvPr id="3" name="SHA256Al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094962" y="792740"/>
            <a:ext cx="8015466" cy="6011598"/>
          </a:xfrm>
          <a:prstGeom prst="rect">
            <a:avLst/>
          </a:prstGeom>
        </p:spPr>
      </p:pic>
    </p:spTree>
    <p:extLst>
      <p:ext uri="{BB962C8B-B14F-4D97-AF65-F5344CB8AC3E}">
        <p14:creationId xmlns:p14="http://schemas.microsoft.com/office/powerpoint/2010/main" val="38159354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88457" y="3336830"/>
            <a:ext cx="2272420" cy="13853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Can we meet at Grand Central Station at 1pm</a:t>
            </a:r>
          </a:p>
        </p:txBody>
      </p:sp>
      <p:sp>
        <p:nvSpPr>
          <p:cNvPr id="8" name="TextBox 7"/>
          <p:cNvSpPr txBox="1"/>
          <p:nvPr/>
        </p:nvSpPr>
        <p:spPr>
          <a:xfrm>
            <a:off x="-90566" y="2541343"/>
            <a:ext cx="2662694" cy="646331"/>
          </a:xfrm>
          <a:prstGeom prst="rect">
            <a:avLst/>
          </a:prstGeom>
          <a:noFill/>
        </p:spPr>
        <p:txBody>
          <a:bodyPr wrap="square" rtlCol="0">
            <a:spAutoFit/>
          </a:bodyPr>
          <a:lstStyle/>
          <a:p>
            <a:pPr algn="ctr"/>
            <a:r>
              <a:rPr lang="en-US" dirty="0" smtClean="0"/>
              <a:t>Original text prepared by secret agent is hashed</a:t>
            </a:r>
            <a:endParaRPr lang="en-US" dirty="0"/>
          </a:p>
        </p:txBody>
      </p:sp>
      <p:sp>
        <p:nvSpPr>
          <p:cNvPr id="10" name="Rounded Rectangle 9"/>
          <p:cNvSpPr/>
          <p:nvPr/>
        </p:nvSpPr>
        <p:spPr>
          <a:xfrm>
            <a:off x="627138" y="5490412"/>
            <a:ext cx="1195058" cy="876523"/>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SHA 256</a:t>
            </a:r>
          </a:p>
          <a:p>
            <a:pPr algn="ctr"/>
            <a:r>
              <a:rPr lang="en-US" dirty="0" smtClean="0"/>
              <a:t>Hash algorithm</a:t>
            </a:r>
            <a:endParaRPr lang="en-US" dirty="0"/>
          </a:p>
        </p:txBody>
      </p:sp>
      <p:sp>
        <p:nvSpPr>
          <p:cNvPr id="12" name="TextBox 11"/>
          <p:cNvSpPr txBox="1"/>
          <p:nvPr/>
        </p:nvSpPr>
        <p:spPr>
          <a:xfrm>
            <a:off x="5619357" y="2705255"/>
            <a:ext cx="5596846" cy="369332"/>
          </a:xfrm>
          <a:prstGeom prst="rect">
            <a:avLst/>
          </a:prstGeom>
          <a:noFill/>
        </p:spPr>
        <p:txBody>
          <a:bodyPr wrap="square" rtlCol="0">
            <a:spAutoFit/>
          </a:bodyPr>
          <a:lstStyle/>
          <a:p>
            <a:pPr algn="ctr"/>
            <a:r>
              <a:rPr lang="en-US" dirty="0" smtClean="0"/>
              <a:t>Receiving  secret agent  compares the two hashed values</a:t>
            </a:r>
            <a:endParaRPr lang="en-US" dirty="0"/>
          </a:p>
        </p:txBody>
      </p:sp>
      <p:sp>
        <p:nvSpPr>
          <p:cNvPr id="13" name="TextBox 12"/>
          <p:cNvSpPr txBox="1"/>
          <p:nvPr/>
        </p:nvSpPr>
        <p:spPr>
          <a:xfrm>
            <a:off x="3097956" y="2538191"/>
            <a:ext cx="2253342" cy="646331"/>
          </a:xfrm>
          <a:prstGeom prst="rect">
            <a:avLst/>
          </a:prstGeom>
          <a:noFill/>
        </p:spPr>
        <p:txBody>
          <a:bodyPr wrap="square" rtlCol="0">
            <a:spAutoFit/>
          </a:bodyPr>
          <a:lstStyle/>
          <a:p>
            <a:pPr algn="ctr"/>
            <a:r>
              <a:rPr lang="en-US" dirty="0" smtClean="0"/>
              <a:t>Man-in-the Middle attacker alters text</a:t>
            </a:r>
            <a:endParaRPr lang="en-US" dirty="0"/>
          </a:p>
        </p:txBody>
      </p:sp>
      <p:sp>
        <p:nvSpPr>
          <p:cNvPr id="14" name="Rectangle 13"/>
          <p:cNvSpPr/>
          <p:nvPr/>
        </p:nvSpPr>
        <p:spPr>
          <a:xfrm>
            <a:off x="3078878" y="3336830"/>
            <a:ext cx="2272420" cy="13583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Can we meet at </a:t>
            </a:r>
            <a:r>
              <a:rPr lang="en-US" dirty="0"/>
              <a:t>P</a:t>
            </a:r>
            <a:r>
              <a:rPr lang="en-US" dirty="0" smtClean="0"/>
              <a:t>ier 11  at 1am</a:t>
            </a:r>
          </a:p>
        </p:txBody>
      </p:sp>
      <p:sp>
        <p:nvSpPr>
          <p:cNvPr id="15" name="Rectangle 14"/>
          <p:cNvSpPr/>
          <p:nvPr/>
        </p:nvSpPr>
        <p:spPr>
          <a:xfrm>
            <a:off x="3175744" y="5551700"/>
            <a:ext cx="2272420" cy="75394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Hash of text sent by different route</a:t>
            </a:r>
          </a:p>
          <a:p>
            <a:pPr algn="ctr"/>
            <a:r>
              <a:rPr lang="en-US" dirty="0"/>
              <a:t>4ccab6eec0e973 …</a:t>
            </a:r>
          </a:p>
        </p:txBody>
      </p:sp>
      <p:sp>
        <p:nvSpPr>
          <p:cNvPr id="16" name="Rounded Rectangle 15"/>
          <p:cNvSpPr/>
          <p:nvPr/>
        </p:nvSpPr>
        <p:spPr>
          <a:xfrm>
            <a:off x="5780826" y="3576388"/>
            <a:ext cx="1195058" cy="89828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SHA 256</a:t>
            </a:r>
          </a:p>
          <a:p>
            <a:pPr algn="ctr"/>
            <a:r>
              <a:rPr lang="en-US" dirty="0" smtClean="0"/>
              <a:t>Hash algorithm</a:t>
            </a:r>
            <a:endParaRPr lang="en-US" dirty="0"/>
          </a:p>
        </p:txBody>
      </p:sp>
      <p:sp>
        <p:nvSpPr>
          <p:cNvPr id="18" name="Rectangle 17"/>
          <p:cNvSpPr/>
          <p:nvPr/>
        </p:nvSpPr>
        <p:spPr>
          <a:xfrm>
            <a:off x="7405412" y="3639016"/>
            <a:ext cx="2272420" cy="75394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Hash of text sent by attacker</a:t>
            </a:r>
          </a:p>
          <a:p>
            <a:pPr algn="ctr"/>
            <a:r>
              <a:rPr lang="en-US" dirty="0" smtClean="0"/>
              <a:t>83ac24b400caeb …</a:t>
            </a:r>
            <a:endParaRPr lang="en-US" dirty="0"/>
          </a:p>
        </p:txBody>
      </p:sp>
      <p:sp>
        <p:nvSpPr>
          <p:cNvPr id="19" name="Oval 18"/>
          <p:cNvSpPr/>
          <p:nvPr/>
        </p:nvSpPr>
        <p:spPr>
          <a:xfrm>
            <a:off x="10221685" y="3238558"/>
            <a:ext cx="1850571" cy="155486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Check to see if hashes are the same</a:t>
            </a:r>
            <a:endParaRPr lang="en-US" dirty="0"/>
          </a:p>
        </p:txBody>
      </p:sp>
      <p:pic>
        <p:nvPicPr>
          <p:cNvPr id="20" name="Picture 19" descr="C'est quoi, une « cinquième colonn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97" y="1269328"/>
            <a:ext cx="2326280" cy="1090028"/>
          </a:xfrm>
          <a:prstGeom prst="rect">
            <a:avLst/>
          </a:prstGeom>
        </p:spPr>
      </p:pic>
      <p:pic>
        <p:nvPicPr>
          <p:cNvPr id="21" name="Picture 20" descr="Adobe Spies on eBook Readers, including Library Users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6265" y="1269328"/>
            <a:ext cx="1177646" cy="1177646"/>
          </a:xfrm>
          <a:prstGeom prst="rect">
            <a:avLst/>
          </a:prstGeom>
        </p:spPr>
      </p:pic>
      <p:cxnSp>
        <p:nvCxnSpPr>
          <p:cNvPr id="23" name="Straight Arrow Connector 22"/>
          <p:cNvCxnSpPr>
            <a:stCxn id="15" idx="3"/>
            <a:endCxn id="19" idx="3"/>
          </p:cNvCxnSpPr>
          <p:nvPr/>
        </p:nvCxnSpPr>
        <p:spPr>
          <a:xfrm flipV="1">
            <a:off x="5448164" y="4565717"/>
            <a:ext cx="5044531" cy="1362957"/>
          </a:xfrm>
          <a:prstGeom prst="straightConnector1">
            <a:avLst/>
          </a:prstGeom>
          <a:ln w="2222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8" idx="3"/>
            <a:endCxn id="19" idx="2"/>
          </p:cNvCxnSpPr>
          <p:nvPr/>
        </p:nvCxnSpPr>
        <p:spPr>
          <a:xfrm>
            <a:off x="9677832" y="4015990"/>
            <a:ext cx="543853"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0" name="Picture 29" descr="Free vector graphic: Detective, Torch, Searching, Man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37714" y="1121905"/>
            <a:ext cx="1664960" cy="1596234"/>
          </a:xfrm>
          <a:prstGeom prst="rect">
            <a:avLst/>
          </a:prstGeom>
        </p:spPr>
      </p:pic>
      <p:cxnSp>
        <p:nvCxnSpPr>
          <p:cNvPr id="40" name="Straight Arrow Connector 39"/>
          <p:cNvCxnSpPr>
            <a:stCxn id="7" idx="2"/>
            <a:endCxn id="10" idx="0"/>
          </p:cNvCxnSpPr>
          <p:nvPr/>
        </p:nvCxnSpPr>
        <p:spPr>
          <a:xfrm>
            <a:off x="1224667" y="4722225"/>
            <a:ext cx="0" cy="76818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10" idx="3"/>
            <a:endCxn id="15" idx="1"/>
          </p:cNvCxnSpPr>
          <p:nvPr/>
        </p:nvCxnSpPr>
        <p:spPr>
          <a:xfrm>
            <a:off x="1822196" y="5928674"/>
            <a:ext cx="1353548" cy="0"/>
          </a:xfrm>
          <a:prstGeom prst="straightConnector1">
            <a:avLst/>
          </a:prstGeom>
          <a:ln w="254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endCxn id="14" idx="1"/>
          </p:cNvCxnSpPr>
          <p:nvPr/>
        </p:nvCxnSpPr>
        <p:spPr>
          <a:xfrm flipV="1">
            <a:off x="2360877" y="4015992"/>
            <a:ext cx="718001" cy="1907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14" idx="3"/>
            <a:endCxn id="16" idx="1"/>
          </p:cNvCxnSpPr>
          <p:nvPr/>
        </p:nvCxnSpPr>
        <p:spPr>
          <a:xfrm>
            <a:off x="5351298" y="4015992"/>
            <a:ext cx="429528" cy="953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16" idx="3"/>
            <a:endCxn id="18" idx="1"/>
          </p:cNvCxnSpPr>
          <p:nvPr/>
        </p:nvCxnSpPr>
        <p:spPr>
          <a:xfrm flipV="1">
            <a:off x="6975884" y="4015990"/>
            <a:ext cx="429528" cy="954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438413" y="160102"/>
            <a:ext cx="9667359" cy="646331"/>
          </a:xfrm>
          <a:prstGeom prst="rect">
            <a:avLst/>
          </a:prstGeom>
          <a:noFill/>
        </p:spPr>
        <p:txBody>
          <a:bodyPr wrap="square" rtlCol="0">
            <a:spAutoFit/>
          </a:bodyPr>
          <a:lstStyle/>
          <a:p>
            <a:r>
              <a:rPr lang="en-US" sz="3600" dirty="0" smtClean="0"/>
              <a:t>Preventing Man-in-the-Middle Attack with Hashes</a:t>
            </a:r>
            <a:endParaRPr lang="en-US" sz="3600" dirty="0"/>
          </a:p>
        </p:txBody>
      </p:sp>
    </p:spTree>
    <p:extLst>
      <p:ext uri="{BB962C8B-B14F-4D97-AF65-F5344CB8AC3E}">
        <p14:creationId xmlns:p14="http://schemas.microsoft.com/office/powerpoint/2010/main" val="28747551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https://upload.wikimedia.org/wikipedia/commons/thumb/5/5e/CPT-Hashing-Password-Login.svg/549px-CPT-Hashing-Password-Logi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0603" y="2517821"/>
            <a:ext cx="8339564" cy="355456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38200" y="365125"/>
            <a:ext cx="10727028" cy="1978830"/>
          </a:xfrm>
        </p:spPr>
        <p:txBody>
          <a:bodyPr>
            <a:noAutofit/>
          </a:bodyPr>
          <a:lstStyle/>
          <a:p>
            <a:pPr algn="ctr"/>
            <a:r>
              <a:rPr lang="en-US" sz="3600" dirty="0" smtClean="0">
                <a:latin typeface="+mn-lt"/>
              </a:rPr>
              <a:t>Passwords should be stored as </a:t>
            </a:r>
            <a:r>
              <a:rPr lang="en-US" sz="3600" dirty="0" smtClean="0">
                <a:latin typeface="+mn-lt"/>
                <a:hlinkClick r:id="rId3"/>
              </a:rPr>
              <a:t>hashes</a:t>
            </a:r>
            <a:r>
              <a:rPr lang="en-US" sz="2800" b="0" dirty="0" smtClean="0">
                <a:latin typeface="+mn-lt"/>
              </a:rPr>
              <a:t/>
            </a:r>
            <a:br>
              <a:rPr lang="en-US" sz="2800" b="0" dirty="0" smtClean="0">
                <a:latin typeface="+mn-lt"/>
              </a:rPr>
            </a:br>
            <a:r>
              <a:rPr lang="en-US" sz="2800" b="0" dirty="0" smtClean="0">
                <a:latin typeface="+mn-lt"/>
              </a:rPr>
              <a:t>When </a:t>
            </a:r>
            <a:r>
              <a:rPr lang="en-US" sz="2800" b="0" dirty="0">
                <a:latin typeface="+mn-lt"/>
              </a:rPr>
              <a:t>a user logs in the company doesn't store the plain text password anywhere, all they need is the hash key, this can then be used to see if the password is correct. The wrong password would produce a wrong hash key and the user wouldn't be allowed to log in.</a:t>
            </a:r>
            <a:endParaRPr lang="en-US" sz="2800" dirty="0">
              <a:latin typeface="+mn-lt"/>
            </a:endParaRPr>
          </a:p>
        </p:txBody>
      </p:sp>
      <p:sp>
        <p:nvSpPr>
          <p:cNvPr id="3" name="Line Callout 1 (Accent Bar) 2"/>
          <p:cNvSpPr/>
          <p:nvPr/>
        </p:nvSpPr>
        <p:spPr>
          <a:xfrm>
            <a:off x="129862" y="5447764"/>
            <a:ext cx="1416676" cy="1249251"/>
          </a:xfrm>
          <a:prstGeom prst="accentCallout1">
            <a:avLst>
              <a:gd name="adj1" fmla="val 1224"/>
              <a:gd name="adj2" fmla="val 98031"/>
              <a:gd name="adj3" fmla="val -63789"/>
              <a:gd name="adj4" fmla="val 261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This is a bad password</a:t>
            </a:r>
            <a:endParaRPr lang="en-US" sz="2400" dirty="0"/>
          </a:p>
        </p:txBody>
      </p:sp>
    </p:spTree>
    <p:extLst>
      <p:ext uri="{BB962C8B-B14F-4D97-AF65-F5344CB8AC3E}">
        <p14:creationId xmlns:p14="http://schemas.microsoft.com/office/powerpoint/2010/main" val="625899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Image result for password hash fi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0818" y="0"/>
            <a:ext cx="8646155" cy="6765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57691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79307766"/>
              </p:ext>
            </p:extLst>
          </p:nvPr>
        </p:nvGraphicFramePr>
        <p:xfrm>
          <a:off x="544530" y="1348964"/>
          <a:ext cx="10551562" cy="5247046"/>
        </p:xfrm>
        <a:graphic>
          <a:graphicData uri="http://schemas.openxmlformats.org/drawingml/2006/table">
            <a:tbl>
              <a:tblPr>
                <a:tableStyleId>{5C22544A-7EE6-4342-B048-85BDC9FD1C3A}</a:tableStyleId>
              </a:tblPr>
              <a:tblGrid>
                <a:gridCol w="1839760">
                  <a:extLst>
                    <a:ext uri="{9D8B030D-6E8A-4147-A177-3AD203B41FA5}">
                      <a16:colId xmlns:a16="http://schemas.microsoft.com/office/drawing/2014/main" xmlns="" val="507767908"/>
                    </a:ext>
                  </a:extLst>
                </a:gridCol>
                <a:gridCol w="1767612">
                  <a:extLst>
                    <a:ext uri="{9D8B030D-6E8A-4147-A177-3AD203B41FA5}">
                      <a16:colId xmlns:a16="http://schemas.microsoft.com/office/drawing/2014/main" xmlns="" val="3940618111"/>
                    </a:ext>
                  </a:extLst>
                </a:gridCol>
                <a:gridCol w="6944190">
                  <a:extLst>
                    <a:ext uri="{9D8B030D-6E8A-4147-A177-3AD203B41FA5}">
                      <a16:colId xmlns:a16="http://schemas.microsoft.com/office/drawing/2014/main" xmlns="" val="2858057608"/>
                    </a:ext>
                  </a:extLst>
                </a:gridCol>
              </a:tblGrid>
              <a:tr h="374789">
                <a:tc>
                  <a:txBody>
                    <a:bodyPr/>
                    <a:lstStyle/>
                    <a:p>
                      <a:pPr algn="l" fontAlgn="b"/>
                      <a:r>
                        <a:rPr lang="en-US" sz="2000" b="1" u="none" strike="noStrike" dirty="0">
                          <a:effectLst/>
                        </a:rPr>
                        <a:t>User ID</a:t>
                      </a:r>
                      <a:endParaRPr lang="en-US" sz="20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000" b="1" u="none" strike="noStrike">
                          <a:effectLst/>
                        </a:rPr>
                        <a:t>Password</a:t>
                      </a:r>
                      <a:endParaRPr lang="en-US" sz="2000" b="1"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2000" b="1" u="none" strike="noStrike" dirty="0">
                          <a:effectLst/>
                        </a:rPr>
                        <a:t>Hashed Value</a:t>
                      </a:r>
                      <a:endParaRPr lang="en-US" sz="20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2864849224"/>
                  </a:ext>
                </a:extLst>
              </a:tr>
              <a:tr h="374789">
                <a:tc>
                  <a:txBody>
                    <a:bodyPr/>
                    <a:lstStyle/>
                    <a:p>
                      <a:pPr algn="l" fontAlgn="b"/>
                      <a:r>
                        <a:rPr lang="en-US" sz="2400" u="none" strike="noStrike" dirty="0" err="1">
                          <a:effectLst/>
                        </a:rPr>
                        <a:t>Flipflop</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ctr"/>
                      <a:r>
                        <a:rPr lang="en-US" sz="2400" u="none" strike="noStrike" dirty="0">
                          <a:effectLst/>
                        </a:rPr>
                        <a:t>123456</a:t>
                      </a:r>
                      <a:endParaRPr lang="en-US" sz="2400" b="0" i="0" u="none" strike="noStrike" dirty="0">
                        <a:solidFill>
                          <a:srgbClr val="333333"/>
                        </a:solidFill>
                        <a:effectLst/>
                        <a:latin typeface="Arial" panose="020B0604020202020204" pitchFamily="34" charset="0"/>
                      </a:endParaRPr>
                    </a:p>
                  </a:txBody>
                  <a:tcPr marL="6350" marR="6350" marT="6350" marB="0" anchor="ctr"/>
                </a:tc>
                <a:tc>
                  <a:txBody>
                    <a:bodyPr/>
                    <a:lstStyle/>
                    <a:p>
                      <a:pPr algn="l" fontAlgn="b"/>
                      <a:r>
                        <a:rPr lang="en-US" sz="1600" b="0" i="0" kern="1200" dirty="0" smtClean="0">
                          <a:solidFill>
                            <a:schemeClr val="dk1"/>
                          </a:solidFill>
                          <a:effectLst/>
                          <a:latin typeface="+mn-lt"/>
                          <a:ea typeface="+mn-ea"/>
                          <a:cs typeface="+mn-cs"/>
                        </a:rPr>
                        <a:t>2c43c95d0f764aaea9a7ce3caa48803725a887f48cb3472b7087b0ba8ed98805</a:t>
                      </a:r>
                      <a:endParaRPr lang="en-US" sz="1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255608888"/>
                  </a:ext>
                </a:extLst>
              </a:tr>
              <a:tr h="374789">
                <a:tc>
                  <a:txBody>
                    <a:bodyPr/>
                    <a:lstStyle/>
                    <a:p>
                      <a:pPr algn="l" fontAlgn="b"/>
                      <a:r>
                        <a:rPr lang="en-US" sz="2400" u="none" strike="noStrike" dirty="0">
                          <a:effectLst/>
                        </a:rPr>
                        <a:t>Krystal</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ctr"/>
                      <a:r>
                        <a:rPr lang="en-US" sz="2400" u="none" strike="noStrike" dirty="0">
                          <a:effectLst/>
                        </a:rPr>
                        <a:t>p</a:t>
                      </a:r>
                      <a:r>
                        <a:rPr lang="en-US" sz="2400" u="none" strike="noStrike" dirty="0" smtClean="0">
                          <a:effectLst/>
                        </a:rPr>
                        <a:t>assword</a:t>
                      </a:r>
                      <a:endParaRPr lang="en-US" sz="2400" b="0" i="0" u="none" strike="noStrike" dirty="0">
                        <a:solidFill>
                          <a:srgbClr val="333333"/>
                        </a:solidFill>
                        <a:effectLst/>
                        <a:latin typeface="Arial" panose="020B0604020202020204" pitchFamily="34" charset="0"/>
                      </a:endParaRPr>
                    </a:p>
                  </a:txBody>
                  <a:tcPr marL="6350" marR="6350" marT="6350" marB="0" anchor="ctr"/>
                </a:tc>
                <a:tc>
                  <a:txBody>
                    <a:bodyPr/>
                    <a:lstStyle/>
                    <a:p>
                      <a:pPr algn="l" fontAlgn="b"/>
                      <a:r>
                        <a:rPr lang="en-US" sz="1600" b="0" i="0" u="none" strike="noStrike" dirty="0" smtClean="0">
                          <a:solidFill>
                            <a:srgbClr val="000000"/>
                          </a:solidFill>
                          <a:effectLst/>
                          <a:latin typeface="Calibri" panose="020F0502020204030204" pitchFamily="34" charset="0"/>
                        </a:rPr>
                        <a:t>5e884898da28047151d0e56f8dc6292773603d0d6aabbdd62a11ef721d1542d8</a:t>
                      </a:r>
                      <a:endParaRPr lang="en-US" sz="1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3176174358"/>
                  </a:ext>
                </a:extLst>
              </a:tr>
              <a:tr h="374789">
                <a:tc>
                  <a:txBody>
                    <a:bodyPr/>
                    <a:lstStyle/>
                    <a:p>
                      <a:pPr algn="l" fontAlgn="b"/>
                      <a:r>
                        <a:rPr lang="en-US" sz="2400" u="none" strike="noStrike" dirty="0">
                          <a:effectLst/>
                        </a:rPr>
                        <a:t>Bobo</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ctr"/>
                      <a:r>
                        <a:rPr lang="en-US" sz="2400" u="none" strike="noStrike" dirty="0">
                          <a:effectLst/>
                        </a:rPr>
                        <a:t>12345678 </a:t>
                      </a:r>
                      <a:endParaRPr lang="en-US" sz="2400" b="0" i="0" u="none" strike="noStrike" dirty="0">
                        <a:solidFill>
                          <a:srgbClr val="333333"/>
                        </a:solidFill>
                        <a:effectLst/>
                        <a:latin typeface="Arial" panose="020B0604020202020204" pitchFamily="34" charset="0"/>
                      </a:endParaRPr>
                    </a:p>
                  </a:txBody>
                  <a:tcPr marL="6350" marR="6350" marT="6350" marB="0" anchor="ctr"/>
                </a:tc>
                <a:tc>
                  <a:txBody>
                    <a:bodyPr/>
                    <a:lstStyle/>
                    <a:p>
                      <a:pPr algn="l" fontAlgn="b"/>
                      <a:r>
                        <a:rPr lang="en-US" sz="1600" b="0" i="0" u="none" strike="noStrike" dirty="0" smtClean="0">
                          <a:solidFill>
                            <a:srgbClr val="000000"/>
                          </a:solidFill>
                          <a:effectLst/>
                          <a:latin typeface="Calibri" panose="020F0502020204030204" pitchFamily="34" charset="0"/>
                        </a:rPr>
                        <a:t>ef797c8118f02dfb649607dd5d3f8c7623048c9c063d532cc95c5ed7a898a64f</a:t>
                      </a:r>
                      <a:endParaRPr lang="en-US" sz="1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1458415641"/>
                  </a:ext>
                </a:extLst>
              </a:tr>
              <a:tr h="374789">
                <a:tc>
                  <a:txBody>
                    <a:bodyPr/>
                    <a:lstStyle/>
                    <a:p>
                      <a:pPr algn="l" fontAlgn="b"/>
                      <a:r>
                        <a:rPr lang="en-US" sz="2400" u="none" strike="noStrike" dirty="0" err="1">
                          <a:effectLst/>
                        </a:rPr>
                        <a:t>Drawgud</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ctr"/>
                      <a:r>
                        <a:rPr lang="en-US" sz="2400" u="none" strike="noStrike" dirty="0">
                          <a:effectLst/>
                        </a:rPr>
                        <a:t> qwerty </a:t>
                      </a:r>
                      <a:endParaRPr lang="en-US" sz="2400" b="0" i="0" u="none" strike="noStrike" dirty="0">
                        <a:solidFill>
                          <a:srgbClr val="333333"/>
                        </a:solidFill>
                        <a:effectLst/>
                        <a:latin typeface="Arial" panose="020B0604020202020204" pitchFamily="34" charset="0"/>
                      </a:endParaRPr>
                    </a:p>
                  </a:txBody>
                  <a:tcPr marL="6350" marR="6350" marT="6350" marB="0" anchor="ctr"/>
                </a:tc>
                <a:tc>
                  <a:txBody>
                    <a:bodyPr/>
                    <a:lstStyle/>
                    <a:p>
                      <a:pPr algn="l" fontAlgn="b"/>
                      <a:r>
                        <a:rPr lang="en-US" sz="1600" b="0" i="0" u="none" strike="noStrike" dirty="0" smtClean="0">
                          <a:solidFill>
                            <a:srgbClr val="000000"/>
                          </a:solidFill>
                          <a:effectLst/>
                          <a:latin typeface="Calibri" panose="020F0502020204030204" pitchFamily="34" charset="0"/>
                        </a:rPr>
                        <a:t>65e84be33532fb784c48129675f9eff3a682b27168c0ea744b2cf58ee02337c5</a:t>
                      </a:r>
                      <a:endParaRPr lang="en-US" sz="1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774389771"/>
                  </a:ext>
                </a:extLst>
              </a:tr>
              <a:tr h="374789">
                <a:tc>
                  <a:txBody>
                    <a:bodyPr/>
                    <a:lstStyle/>
                    <a:p>
                      <a:pPr algn="l" fontAlgn="b"/>
                      <a:r>
                        <a:rPr lang="en-US" sz="2400" u="none" strike="noStrike" dirty="0">
                          <a:effectLst/>
                        </a:rPr>
                        <a:t>Crafty</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ctr"/>
                      <a:r>
                        <a:rPr lang="en-US" sz="2400" u="none" strike="noStrike" dirty="0">
                          <a:effectLst/>
                        </a:rPr>
                        <a:t>12345 </a:t>
                      </a:r>
                      <a:endParaRPr lang="en-US" sz="2400" b="0" i="0" u="none" strike="noStrike" dirty="0">
                        <a:solidFill>
                          <a:srgbClr val="333333"/>
                        </a:solidFill>
                        <a:effectLst/>
                        <a:latin typeface="Arial" panose="020B0604020202020204" pitchFamily="34" charset="0"/>
                      </a:endParaRPr>
                    </a:p>
                  </a:txBody>
                  <a:tcPr marL="6350" marR="6350" marT="6350" marB="0" anchor="ctr"/>
                </a:tc>
                <a:tc>
                  <a:txBody>
                    <a:bodyPr/>
                    <a:lstStyle/>
                    <a:p>
                      <a:pPr algn="l" fontAlgn="b"/>
                      <a:r>
                        <a:rPr lang="en-US" sz="1600" b="0" i="0" u="none" strike="noStrike" dirty="0" smtClean="0">
                          <a:solidFill>
                            <a:srgbClr val="000000"/>
                          </a:solidFill>
                          <a:effectLst/>
                          <a:latin typeface="Calibri" panose="020F0502020204030204" pitchFamily="34" charset="0"/>
                        </a:rPr>
                        <a:t>5994471abb01112afcc18159f6cc74b4f511b99806da59b3caf5a9c173cacfc5</a:t>
                      </a:r>
                      <a:endParaRPr lang="en-US" sz="1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350355602"/>
                  </a:ext>
                </a:extLst>
              </a:tr>
              <a:tr h="374789">
                <a:tc>
                  <a:txBody>
                    <a:bodyPr/>
                    <a:lstStyle/>
                    <a:p>
                      <a:pPr algn="l" fontAlgn="b"/>
                      <a:r>
                        <a:rPr lang="en-US" sz="2400" u="none" strike="noStrike" dirty="0" err="1">
                          <a:effectLst/>
                        </a:rPr>
                        <a:t>Charkole</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ctr"/>
                      <a:r>
                        <a:rPr lang="en-US" sz="2400" u="none" strike="noStrike" dirty="0">
                          <a:effectLst/>
                        </a:rPr>
                        <a:t>123456789</a:t>
                      </a:r>
                      <a:endParaRPr lang="en-US" sz="2400" b="0" i="0" u="none" strike="noStrike" dirty="0">
                        <a:solidFill>
                          <a:srgbClr val="333333"/>
                        </a:solidFill>
                        <a:effectLst/>
                        <a:latin typeface="Arial" panose="020B0604020202020204" pitchFamily="34" charset="0"/>
                      </a:endParaRPr>
                    </a:p>
                  </a:txBody>
                  <a:tcPr marL="6350" marR="6350" marT="6350" marB="0" anchor="ctr"/>
                </a:tc>
                <a:tc>
                  <a:txBody>
                    <a:bodyPr/>
                    <a:lstStyle/>
                    <a:p>
                      <a:pPr algn="l" fontAlgn="b"/>
                      <a:r>
                        <a:rPr lang="en-US" sz="1600" b="0" i="0" u="none" strike="noStrike" dirty="0" smtClean="0">
                          <a:solidFill>
                            <a:srgbClr val="000000"/>
                          </a:solidFill>
                          <a:effectLst/>
                          <a:latin typeface="Calibri" panose="020F0502020204030204" pitchFamily="34" charset="0"/>
                        </a:rPr>
                        <a:t>b0837559f9c780da799214524dc2dde7228c29c89e61f33e37aa1e8d14a82819</a:t>
                      </a:r>
                      <a:endParaRPr lang="en-US" sz="1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1561056674"/>
                  </a:ext>
                </a:extLst>
              </a:tr>
              <a:tr h="374789">
                <a:tc>
                  <a:txBody>
                    <a:bodyPr/>
                    <a:lstStyle/>
                    <a:p>
                      <a:pPr algn="l" fontAlgn="b"/>
                      <a:r>
                        <a:rPr lang="en-US" sz="2400" u="none" strike="noStrike" dirty="0" err="1" smtClean="0">
                          <a:effectLst/>
                        </a:rPr>
                        <a:t>PlacerKings</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ctr"/>
                      <a:r>
                        <a:rPr lang="en-US" sz="2400" u="none" strike="noStrike" dirty="0" err="1">
                          <a:effectLst/>
                        </a:rPr>
                        <a:t>letmein</a:t>
                      </a:r>
                      <a:r>
                        <a:rPr lang="en-US" sz="2400" u="none" strike="noStrike" dirty="0">
                          <a:effectLst/>
                        </a:rPr>
                        <a:t> </a:t>
                      </a:r>
                      <a:endParaRPr lang="en-US" sz="2400" b="0" i="0" u="none" strike="noStrike" dirty="0">
                        <a:solidFill>
                          <a:srgbClr val="333333"/>
                        </a:solidFill>
                        <a:effectLst/>
                        <a:latin typeface="Arial" panose="020B0604020202020204" pitchFamily="34" charset="0"/>
                      </a:endParaRPr>
                    </a:p>
                  </a:txBody>
                  <a:tcPr marL="6350" marR="6350" marT="6350" marB="0" anchor="ctr"/>
                </a:tc>
                <a:tc>
                  <a:txBody>
                    <a:bodyPr/>
                    <a:lstStyle/>
                    <a:p>
                      <a:pPr algn="l" fontAlgn="b"/>
                      <a:r>
                        <a:rPr lang="en-US" sz="1600" b="0" i="0" u="none" strike="noStrike" dirty="0" smtClean="0">
                          <a:solidFill>
                            <a:srgbClr val="000000"/>
                          </a:solidFill>
                          <a:effectLst/>
                          <a:latin typeface="Calibri" panose="020F0502020204030204" pitchFamily="34" charset="0"/>
                        </a:rPr>
                        <a:t>1c8bfe8f801d79745c4631d09fff36c82aa37fc4cce4fc946683d7b336b63032</a:t>
                      </a:r>
                      <a:endParaRPr lang="en-US" sz="1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1434539446"/>
                  </a:ext>
                </a:extLst>
              </a:tr>
              <a:tr h="374789">
                <a:tc>
                  <a:txBody>
                    <a:bodyPr/>
                    <a:lstStyle/>
                    <a:p>
                      <a:pPr algn="l" fontAlgn="b"/>
                      <a:r>
                        <a:rPr lang="en-US" sz="2400" u="none" strike="noStrike" dirty="0" err="1" smtClean="0">
                          <a:effectLst/>
                        </a:rPr>
                        <a:t>GoldGulch</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ctr"/>
                      <a:r>
                        <a:rPr lang="en-US" sz="2400" u="none" strike="noStrike" dirty="0">
                          <a:effectLst/>
                        </a:rPr>
                        <a:t>1234567 </a:t>
                      </a:r>
                      <a:endParaRPr lang="en-US" sz="2400" b="0" i="0" u="none" strike="noStrike" dirty="0">
                        <a:solidFill>
                          <a:srgbClr val="333333"/>
                        </a:solidFill>
                        <a:effectLst/>
                        <a:latin typeface="Arial" panose="020B0604020202020204" pitchFamily="34" charset="0"/>
                      </a:endParaRPr>
                    </a:p>
                  </a:txBody>
                  <a:tcPr marL="6350" marR="6350" marT="6350" marB="0" anchor="ctr"/>
                </a:tc>
                <a:tc>
                  <a:txBody>
                    <a:bodyPr/>
                    <a:lstStyle/>
                    <a:p>
                      <a:pPr algn="l" fontAlgn="b"/>
                      <a:r>
                        <a:rPr lang="en-US" sz="1600" b="0" i="0" u="none" strike="noStrike" dirty="0" smtClean="0">
                          <a:solidFill>
                            <a:srgbClr val="000000"/>
                          </a:solidFill>
                          <a:effectLst/>
                          <a:latin typeface="Calibri" panose="020F0502020204030204" pitchFamily="34" charset="0"/>
                        </a:rPr>
                        <a:t>8bb0cf6eb9b17d0f7d22b456f121257dc1254e1f01665370476383ea776df414</a:t>
                      </a:r>
                      <a:endParaRPr lang="en-US" sz="1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163316877"/>
                  </a:ext>
                </a:extLst>
              </a:tr>
              <a:tr h="374789">
                <a:tc>
                  <a:txBody>
                    <a:bodyPr/>
                    <a:lstStyle/>
                    <a:p>
                      <a:pPr algn="l" fontAlgn="b"/>
                      <a:r>
                        <a:rPr lang="en-US" sz="2400" u="none" strike="noStrike" dirty="0" err="1" smtClean="0">
                          <a:effectLst/>
                        </a:rPr>
                        <a:t>SpiderMiners</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ctr"/>
                      <a:r>
                        <a:rPr lang="en-US" sz="2400" u="none" strike="noStrike" dirty="0">
                          <a:effectLst/>
                        </a:rPr>
                        <a:t>football </a:t>
                      </a:r>
                      <a:endParaRPr lang="en-US" sz="2400" b="0" i="0" u="none" strike="noStrike" dirty="0">
                        <a:solidFill>
                          <a:srgbClr val="333333"/>
                        </a:solidFill>
                        <a:effectLst/>
                        <a:latin typeface="Arial" panose="020B0604020202020204" pitchFamily="34" charset="0"/>
                      </a:endParaRPr>
                    </a:p>
                  </a:txBody>
                  <a:tcPr marL="6350" marR="6350" marT="6350" marB="0" anchor="ctr"/>
                </a:tc>
                <a:tc>
                  <a:txBody>
                    <a:bodyPr/>
                    <a:lstStyle/>
                    <a:p>
                      <a:pPr algn="l" fontAlgn="b"/>
                      <a:r>
                        <a:rPr lang="en-US" sz="1600" b="0" i="0" u="none" strike="noStrike" dirty="0" smtClean="0">
                          <a:solidFill>
                            <a:srgbClr val="000000"/>
                          </a:solidFill>
                          <a:effectLst/>
                          <a:latin typeface="Calibri" panose="020F0502020204030204" pitchFamily="34" charset="0"/>
                        </a:rPr>
                        <a:t>6382deaf1f5dc6e792b76db4a4a7bf2ba468884e000b25e7928e621e27fb23cb</a:t>
                      </a:r>
                      <a:endParaRPr lang="en-US" sz="1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1322741520"/>
                  </a:ext>
                </a:extLst>
              </a:tr>
              <a:tr h="374789">
                <a:tc>
                  <a:txBody>
                    <a:bodyPr/>
                    <a:lstStyle/>
                    <a:p>
                      <a:pPr algn="l" fontAlgn="b"/>
                      <a:r>
                        <a:rPr lang="en-US" sz="2400" u="none" strike="noStrike" dirty="0" err="1" smtClean="0">
                          <a:effectLst/>
                        </a:rPr>
                        <a:t>DigItFast</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ctr"/>
                      <a:r>
                        <a:rPr lang="en-US" sz="2400" u="none" strike="noStrike" dirty="0" err="1">
                          <a:effectLst/>
                        </a:rPr>
                        <a:t>iloveyou</a:t>
                      </a:r>
                      <a:r>
                        <a:rPr lang="en-US" sz="2400" u="none" strike="noStrike" dirty="0">
                          <a:effectLst/>
                        </a:rPr>
                        <a:t> </a:t>
                      </a:r>
                      <a:endParaRPr lang="en-US" sz="2400" b="0" i="0" u="none" strike="noStrike" dirty="0">
                        <a:solidFill>
                          <a:srgbClr val="333333"/>
                        </a:solidFill>
                        <a:effectLst/>
                        <a:latin typeface="Arial" panose="020B0604020202020204" pitchFamily="34" charset="0"/>
                      </a:endParaRPr>
                    </a:p>
                  </a:txBody>
                  <a:tcPr marL="6350" marR="6350" marT="6350" marB="0" anchor="ctr"/>
                </a:tc>
                <a:tc>
                  <a:txBody>
                    <a:bodyPr/>
                    <a:lstStyle/>
                    <a:p>
                      <a:pPr algn="l" fontAlgn="b"/>
                      <a:r>
                        <a:rPr lang="en-US" sz="1600" b="0" i="0" u="none" strike="noStrike" dirty="0" smtClean="0">
                          <a:solidFill>
                            <a:srgbClr val="000000"/>
                          </a:solidFill>
                          <a:effectLst/>
                          <a:latin typeface="Calibri" panose="020F0502020204030204" pitchFamily="34" charset="0"/>
                        </a:rPr>
                        <a:t>e4ad93ca07acb8d908a3aa41e920ea4f4ef4f26e7f86cf8291c5db289780a5ae</a:t>
                      </a:r>
                      <a:endParaRPr lang="en-US" sz="1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2771788752"/>
                  </a:ext>
                </a:extLst>
              </a:tr>
              <a:tr h="374789">
                <a:tc>
                  <a:txBody>
                    <a:bodyPr/>
                    <a:lstStyle/>
                    <a:p>
                      <a:pPr algn="l" fontAlgn="b"/>
                      <a:r>
                        <a:rPr lang="en-US" sz="2400" u="none" strike="noStrike" dirty="0" err="1" smtClean="0">
                          <a:effectLst/>
                        </a:rPr>
                        <a:t>RoyalPlacer</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ctr"/>
                      <a:r>
                        <a:rPr lang="en-US" sz="2400" u="none" strike="noStrike" dirty="0">
                          <a:effectLst/>
                        </a:rPr>
                        <a:t>admin </a:t>
                      </a:r>
                      <a:endParaRPr lang="en-US" sz="2400" b="0" i="0" u="none" strike="noStrike" dirty="0">
                        <a:solidFill>
                          <a:srgbClr val="333333"/>
                        </a:solidFill>
                        <a:effectLst/>
                        <a:latin typeface="Arial" panose="020B0604020202020204" pitchFamily="34" charset="0"/>
                      </a:endParaRPr>
                    </a:p>
                  </a:txBody>
                  <a:tcPr marL="6350" marR="6350" marT="6350" marB="0" anchor="ctr"/>
                </a:tc>
                <a:tc>
                  <a:txBody>
                    <a:bodyPr/>
                    <a:lstStyle/>
                    <a:p>
                      <a:pPr algn="l" fontAlgn="b"/>
                      <a:r>
                        <a:rPr lang="en-US" sz="1600" b="0" i="0" u="none" strike="noStrike" dirty="0" smtClean="0">
                          <a:solidFill>
                            <a:srgbClr val="000000"/>
                          </a:solidFill>
                          <a:effectLst/>
                          <a:latin typeface="Calibri" panose="020F0502020204030204" pitchFamily="34" charset="0"/>
                        </a:rPr>
                        <a:t>8c6976e5b5410415bde908bd4dee15dfb167a9c873fc4bb8a81f6f2ab448a918</a:t>
                      </a:r>
                      <a:endParaRPr lang="en-US" sz="1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1828851675"/>
                  </a:ext>
                </a:extLst>
              </a:tr>
              <a:tr h="374789">
                <a:tc>
                  <a:txBody>
                    <a:bodyPr/>
                    <a:lstStyle/>
                    <a:p>
                      <a:pPr algn="l" fontAlgn="b"/>
                      <a:r>
                        <a:rPr lang="en-US" sz="2400" u="none" strike="noStrike" dirty="0" err="1" smtClean="0">
                          <a:effectLst/>
                        </a:rPr>
                        <a:t>BartsMiner</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ctr"/>
                      <a:r>
                        <a:rPr lang="en-US" sz="2400" u="none" strike="noStrike" dirty="0">
                          <a:effectLst/>
                        </a:rPr>
                        <a:t>welcome </a:t>
                      </a:r>
                      <a:endParaRPr lang="en-US" sz="2400" b="0" i="0" u="none" strike="noStrike" dirty="0">
                        <a:solidFill>
                          <a:srgbClr val="333333"/>
                        </a:solidFill>
                        <a:effectLst/>
                        <a:latin typeface="Arial" panose="020B0604020202020204" pitchFamily="34" charset="0"/>
                      </a:endParaRPr>
                    </a:p>
                  </a:txBody>
                  <a:tcPr marL="6350" marR="6350" marT="6350" marB="0" anchor="ctr"/>
                </a:tc>
                <a:tc>
                  <a:txBody>
                    <a:bodyPr/>
                    <a:lstStyle/>
                    <a:p>
                      <a:pPr algn="l" fontAlgn="b"/>
                      <a:r>
                        <a:rPr lang="en-US" sz="1600" b="0" i="0" u="none" strike="noStrike" dirty="0" smtClean="0">
                          <a:solidFill>
                            <a:srgbClr val="000000"/>
                          </a:solidFill>
                          <a:effectLst/>
                          <a:latin typeface="Calibri" panose="020F0502020204030204" pitchFamily="34" charset="0"/>
                        </a:rPr>
                        <a:t>280d44ab1e9f79b5cce2dd4f58f5fe91f0fbacdac9f7447dffc318ceb79f2d02</a:t>
                      </a:r>
                      <a:endParaRPr lang="en-US" sz="1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2354943593"/>
                  </a:ext>
                </a:extLst>
              </a:tr>
              <a:tr h="374789">
                <a:tc>
                  <a:txBody>
                    <a:bodyPr/>
                    <a:lstStyle/>
                    <a:p>
                      <a:pPr algn="l" fontAlgn="b"/>
                      <a:r>
                        <a:rPr lang="en-US" sz="2400" u="none" strike="noStrike" dirty="0" err="1" smtClean="0">
                          <a:effectLst/>
                        </a:rPr>
                        <a:t>HashCrash</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ctr"/>
                      <a:r>
                        <a:rPr lang="en-US" sz="2400" u="none" strike="noStrike" dirty="0">
                          <a:effectLst/>
                        </a:rPr>
                        <a:t>monkey </a:t>
                      </a:r>
                      <a:endParaRPr lang="en-US" sz="2400" b="0" i="0" u="none" strike="noStrike" dirty="0">
                        <a:solidFill>
                          <a:srgbClr val="333333"/>
                        </a:solidFill>
                        <a:effectLst/>
                        <a:latin typeface="Arial" panose="020B0604020202020204" pitchFamily="34" charset="0"/>
                      </a:endParaRPr>
                    </a:p>
                  </a:txBody>
                  <a:tcPr marL="6350" marR="6350" marT="6350" marB="0" anchor="ctr"/>
                </a:tc>
                <a:tc>
                  <a:txBody>
                    <a:bodyPr/>
                    <a:lstStyle/>
                    <a:p>
                      <a:pPr algn="l" fontAlgn="b"/>
                      <a:r>
                        <a:rPr lang="en-US" sz="1600" b="0" i="0" u="none" strike="noStrike" dirty="0" smtClean="0">
                          <a:solidFill>
                            <a:srgbClr val="000000"/>
                          </a:solidFill>
                          <a:effectLst/>
                          <a:latin typeface="Calibri" panose="020F0502020204030204" pitchFamily="34" charset="0"/>
                        </a:rPr>
                        <a:t>000c285457fc971f862a79b786476c78812c8897063c6fa9c045f579a3b2d63f</a:t>
                      </a:r>
                      <a:endParaRPr lang="en-US" sz="1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3566916937"/>
                  </a:ext>
                </a:extLst>
              </a:tr>
            </a:tbl>
          </a:graphicData>
        </a:graphic>
      </p:graphicFrame>
      <p:sp>
        <p:nvSpPr>
          <p:cNvPr id="3" name="Title 2"/>
          <p:cNvSpPr>
            <a:spLocks noGrp="1"/>
          </p:cNvSpPr>
          <p:nvPr>
            <p:ph type="title"/>
          </p:nvPr>
        </p:nvSpPr>
        <p:spPr>
          <a:xfrm>
            <a:off x="811039" y="202163"/>
            <a:ext cx="10515600" cy="1325563"/>
          </a:xfrm>
        </p:spPr>
        <p:txBody>
          <a:bodyPr>
            <a:normAutofit/>
          </a:bodyPr>
          <a:lstStyle/>
          <a:p>
            <a:r>
              <a:rPr lang="en-US" sz="3600" dirty="0" smtClean="0"/>
              <a:t>SHA256 Value of Several Common Passwords:</a:t>
            </a:r>
            <a:br>
              <a:rPr lang="en-US" sz="3600" dirty="0" smtClean="0"/>
            </a:br>
            <a:r>
              <a:rPr lang="en-US" sz="3600" dirty="0" smtClean="0"/>
              <a:t>You could put in a password cracker dictionary</a:t>
            </a:r>
            <a:endParaRPr lang="en-US" sz="3600" dirty="0"/>
          </a:p>
        </p:txBody>
      </p:sp>
    </p:spTree>
    <p:extLst>
      <p:ext uri="{BB962C8B-B14F-4D97-AF65-F5344CB8AC3E}">
        <p14:creationId xmlns:p14="http://schemas.microsoft.com/office/powerpoint/2010/main" val="14060440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5127" y="3358861"/>
            <a:ext cx="8128000" cy="3987800"/>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596900"/>
          </a:effectLst>
        </p:spPr>
      </p:pic>
      <p:sp>
        <p:nvSpPr>
          <p:cNvPr id="2" name="Title 1"/>
          <p:cNvSpPr>
            <a:spLocks noGrp="1"/>
          </p:cNvSpPr>
          <p:nvPr>
            <p:ph type="title"/>
          </p:nvPr>
        </p:nvSpPr>
        <p:spPr>
          <a:xfrm>
            <a:off x="838200" y="365125"/>
            <a:ext cx="5612476" cy="1325563"/>
          </a:xfrm>
        </p:spPr>
        <p:txBody>
          <a:bodyPr/>
          <a:lstStyle/>
          <a:p>
            <a:r>
              <a:rPr lang="en-US" cap="none" dirty="0" smtClean="0">
                <a:solidFill>
                  <a:schemeClr val="bg1"/>
                </a:solidFill>
              </a:rPr>
              <a:t>Blockchain Introduction</a:t>
            </a:r>
            <a:endParaRPr lang="en-US" cap="none" dirty="0">
              <a:solidFill>
                <a:schemeClr val="bg1"/>
              </a:solidFill>
            </a:endParaRPr>
          </a:p>
        </p:txBody>
      </p:sp>
      <p:sp>
        <p:nvSpPr>
          <p:cNvPr id="3" name="Content Placeholder 2"/>
          <p:cNvSpPr>
            <a:spLocks noGrp="1"/>
          </p:cNvSpPr>
          <p:nvPr>
            <p:ph idx="1"/>
          </p:nvPr>
        </p:nvSpPr>
        <p:spPr>
          <a:xfrm>
            <a:off x="330200" y="1945697"/>
            <a:ext cx="7058891" cy="4351338"/>
          </a:xfrm>
          <a:solidFill>
            <a:schemeClr val="tx1">
              <a:alpha val="89000"/>
            </a:schemeClr>
          </a:solidFill>
          <a:effectLst>
            <a:softEdge rad="254000"/>
          </a:effectLst>
        </p:spPr>
        <p:txBody>
          <a:bodyPr>
            <a:normAutofit fontScale="92500" lnSpcReduction="10000"/>
          </a:bodyPr>
          <a:lstStyle/>
          <a:p>
            <a:r>
              <a:rPr lang="en-US" dirty="0" smtClean="0">
                <a:solidFill>
                  <a:schemeClr val="bg1"/>
                </a:solidFill>
              </a:rPr>
              <a:t>Satoshi </a:t>
            </a:r>
            <a:r>
              <a:rPr lang="en-US" dirty="0" err="1" smtClean="0">
                <a:solidFill>
                  <a:schemeClr val="bg1"/>
                </a:solidFill>
              </a:rPr>
              <a:t>Nakamoto</a:t>
            </a:r>
            <a:r>
              <a:rPr lang="en-US" dirty="0" smtClean="0">
                <a:solidFill>
                  <a:schemeClr val="bg1"/>
                </a:solidFill>
              </a:rPr>
              <a:t> developed </a:t>
            </a:r>
            <a:r>
              <a:rPr lang="en-US" dirty="0">
                <a:solidFill>
                  <a:schemeClr val="bg1"/>
                </a:solidFill>
              </a:rPr>
              <a:t>the digital currency </a:t>
            </a:r>
            <a:r>
              <a:rPr lang="en-US" dirty="0" smtClean="0">
                <a:solidFill>
                  <a:schemeClr val="bg1"/>
                </a:solidFill>
              </a:rPr>
              <a:t>Bitcoin</a:t>
            </a:r>
          </a:p>
          <a:p>
            <a:r>
              <a:rPr lang="en-US" dirty="0" err="1" smtClean="0">
                <a:solidFill>
                  <a:schemeClr val="bg1"/>
                </a:solidFill>
              </a:rPr>
              <a:t>Blockchain</a:t>
            </a:r>
            <a:r>
              <a:rPr lang="en-US" dirty="0" smtClean="0">
                <a:solidFill>
                  <a:schemeClr val="bg1"/>
                </a:solidFill>
              </a:rPr>
              <a:t> serves </a:t>
            </a:r>
            <a:r>
              <a:rPr lang="en-US" dirty="0">
                <a:solidFill>
                  <a:schemeClr val="bg1"/>
                </a:solidFill>
              </a:rPr>
              <a:t>as the public </a:t>
            </a:r>
            <a:r>
              <a:rPr lang="en-US" dirty="0" smtClean="0">
                <a:solidFill>
                  <a:schemeClr val="bg1"/>
                </a:solidFill>
              </a:rPr>
              <a:t>ledger. It </a:t>
            </a:r>
            <a:r>
              <a:rPr lang="en-US" dirty="0">
                <a:solidFill>
                  <a:schemeClr val="bg1"/>
                </a:solidFill>
              </a:rPr>
              <a:t>is managed autonomously through the use of a peer-to-peer </a:t>
            </a:r>
            <a:r>
              <a:rPr lang="en-US" dirty="0" smtClean="0">
                <a:solidFill>
                  <a:schemeClr val="bg1"/>
                </a:solidFill>
              </a:rPr>
              <a:t>network of miners, </a:t>
            </a:r>
            <a:r>
              <a:rPr lang="en-US" dirty="0">
                <a:solidFill>
                  <a:schemeClr val="bg1"/>
                </a:solidFill>
              </a:rPr>
              <a:t>along with a timestamp server</a:t>
            </a:r>
            <a:r>
              <a:rPr lang="en-US" dirty="0" smtClean="0">
                <a:solidFill>
                  <a:schemeClr val="bg1"/>
                </a:solidFill>
              </a:rPr>
              <a:t>.</a:t>
            </a:r>
          </a:p>
          <a:p>
            <a:r>
              <a:rPr lang="en-US" dirty="0" smtClean="0">
                <a:solidFill>
                  <a:schemeClr val="bg1"/>
                </a:solidFill>
              </a:rPr>
              <a:t>The miners assist in validating Bitcoin transactions between two parties that are to be added to the blockchain.</a:t>
            </a:r>
          </a:p>
          <a:p>
            <a:r>
              <a:rPr lang="en-US" dirty="0" smtClean="0">
                <a:solidFill>
                  <a:schemeClr val="bg1"/>
                </a:solidFill>
              </a:rPr>
              <a:t>The miners get paid for validating transaction from fees, and by receiving newly created Bitcoins </a:t>
            </a:r>
          </a:p>
        </p:txBody>
      </p:sp>
    </p:spTree>
    <p:extLst>
      <p:ext uri="{BB962C8B-B14F-4D97-AF65-F5344CB8AC3E}">
        <p14:creationId xmlns:p14="http://schemas.microsoft.com/office/powerpoint/2010/main" val="40310607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the </a:t>
            </a:r>
            <a:r>
              <a:rPr lang="en-US" dirty="0" err="1" smtClean="0"/>
              <a:t>blockchain</a:t>
            </a:r>
            <a:r>
              <a:rPr lang="en-US" dirty="0" smtClean="0"/>
              <a:t> is used?	</a:t>
            </a:r>
            <a:endParaRPr lang="en-US" dirty="0"/>
          </a:p>
        </p:txBody>
      </p:sp>
      <p:sp>
        <p:nvSpPr>
          <p:cNvPr id="3" name="Content Placeholder 2"/>
          <p:cNvSpPr>
            <a:spLocks noGrp="1"/>
          </p:cNvSpPr>
          <p:nvPr>
            <p:ph idx="1"/>
          </p:nvPr>
        </p:nvSpPr>
        <p:spPr>
          <a:xfrm>
            <a:off x="838200" y="1825625"/>
            <a:ext cx="2661458" cy="4351338"/>
          </a:xfrm>
        </p:spPr>
        <p:txBody>
          <a:bodyPr>
            <a:normAutofit lnSpcReduction="10000"/>
          </a:bodyPr>
          <a:lstStyle/>
          <a:p>
            <a:r>
              <a:rPr lang="en-US" dirty="0" smtClean="0">
                <a:solidFill>
                  <a:srgbClr val="33CC33"/>
                </a:solidFill>
              </a:rPr>
              <a:t>Stores</a:t>
            </a:r>
          </a:p>
          <a:p>
            <a:endParaRPr lang="en-US" dirty="0" smtClean="0"/>
          </a:p>
          <a:p>
            <a:pPr marL="0" indent="0">
              <a:buNone/>
            </a:pPr>
            <a:endParaRPr lang="en-US" dirty="0" smtClean="0"/>
          </a:p>
          <a:p>
            <a:r>
              <a:rPr lang="en-US" dirty="0" smtClean="0">
                <a:solidFill>
                  <a:srgbClr val="FF6600"/>
                </a:solidFill>
              </a:rPr>
              <a:t>Supply Chain</a:t>
            </a:r>
          </a:p>
          <a:p>
            <a:endParaRPr lang="en-US" dirty="0" smtClean="0"/>
          </a:p>
          <a:p>
            <a:endParaRPr lang="en-US" dirty="0" smtClean="0"/>
          </a:p>
          <a:p>
            <a:endParaRPr lang="en-US" dirty="0"/>
          </a:p>
          <a:p>
            <a:endParaRPr lang="en-US" dirty="0" smtClean="0"/>
          </a:p>
          <a:p>
            <a:r>
              <a:rPr lang="en-US" dirty="0" smtClean="0">
                <a:solidFill>
                  <a:srgbClr val="0000FF"/>
                </a:solidFill>
              </a:rPr>
              <a:t>Healthcare</a:t>
            </a:r>
            <a:endParaRPr lang="en-US" dirty="0">
              <a:solidFill>
                <a:srgbClr val="0000FF"/>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6302" y="1519546"/>
            <a:ext cx="2476653" cy="1640782"/>
          </a:xfrm>
          <a:prstGeom prst="rect">
            <a:avLst/>
          </a:prstGeom>
          <a:effectLst>
            <a:softEdge rad="7620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6955" y="3295265"/>
            <a:ext cx="2476653" cy="1971003"/>
          </a:xfrm>
          <a:prstGeom prst="rect">
            <a:avLst/>
          </a:prstGeom>
          <a:effectLst>
            <a:softEdge rad="76200"/>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58836" y="5410124"/>
            <a:ext cx="1769225" cy="1179483"/>
          </a:xfrm>
          <a:prstGeom prst="rect">
            <a:avLst/>
          </a:prstGeom>
          <a:effectLst>
            <a:softEdge rad="76200"/>
          </a:effectLst>
        </p:spPr>
      </p:pic>
      <p:sp>
        <p:nvSpPr>
          <p:cNvPr id="7" name="TextBox 6"/>
          <p:cNvSpPr txBox="1"/>
          <p:nvPr/>
        </p:nvSpPr>
        <p:spPr>
          <a:xfrm>
            <a:off x="6650182" y="1825625"/>
            <a:ext cx="3951916" cy="3970318"/>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33CC33"/>
                </a:solidFill>
                <a:effectLst/>
                <a:uLnTx/>
                <a:uFillTx/>
                <a:latin typeface="Calibri" panose="020F0502020204030204"/>
                <a:ea typeface="+mn-ea"/>
                <a:cs typeface="+mn-cs"/>
              </a:rPr>
              <a:t>Government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FF6600"/>
                </a:solidFill>
                <a:effectLst/>
                <a:uLnTx/>
                <a:uFillTx/>
                <a:latin typeface="Calibri" panose="020F0502020204030204"/>
                <a:ea typeface="+mn-ea"/>
                <a:cs typeface="+mn-cs"/>
              </a:rPr>
              <a:t>Financial</a:t>
            </a:r>
            <a:r>
              <a:rPr kumimoji="0" lang="en-US" sz="2800" b="0" i="0" u="none" strike="noStrike" kern="1200" cap="none" spc="0" normalizeH="0" baseline="0" noProof="0" dirty="0" smtClean="0">
                <a:ln>
                  <a:noFill/>
                </a:ln>
                <a:solidFill>
                  <a:prstClr val="white"/>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srgbClr val="FF6600"/>
                </a:solidFill>
                <a:effectLst/>
                <a:uLnTx/>
                <a:uFillTx/>
                <a:latin typeface="Calibri" panose="020F0502020204030204"/>
                <a:ea typeface="+mn-ea"/>
                <a:cs typeface="+mn-cs"/>
              </a:rPr>
              <a:t>Institutions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srgbClr val="0000FF"/>
                </a:solidFill>
                <a:effectLst/>
                <a:uLnTx/>
                <a:uFillTx/>
                <a:latin typeface="Calibri" panose="020F0502020204030204"/>
                <a:ea typeface="+mn-ea"/>
                <a:cs typeface="+mn-cs"/>
              </a:rPr>
              <a:t>Automated Governance</a:t>
            </a:r>
            <a:endParaRPr kumimoji="0" lang="en-US" sz="2800" b="0" i="0" u="none" strike="noStrike" kern="1200" cap="none" spc="0" normalizeH="0" baseline="0" noProof="0" dirty="0">
              <a:ln>
                <a:noFill/>
              </a:ln>
              <a:solidFill>
                <a:srgbClr val="0000FF"/>
              </a:solidFill>
              <a:effectLst/>
              <a:uLnTx/>
              <a:uFillTx/>
              <a:latin typeface="Calibri" panose="020F0502020204030204"/>
              <a:ea typeface="+mn-ea"/>
              <a:cs typeface="+mn-cs"/>
            </a:endParaRP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70278" y="1180407"/>
            <a:ext cx="2791983" cy="1858414"/>
          </a:xfrm>
          <a:prstGeom prst="rect">
            <a:avLst/>
          </a:prstGeom>
          <a:ln>
            <a:noFill/>
          </a:ln>
          <a:effectLst>
            <a:softEdge rad="112500"/>
          </a:effectLst>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48240" y="3295265"/>
            <a:ext cx="2046777" cy="1542704"/>
          </a:xfrm>
          <a:prstGeom prst="rect">
            <a:avLst/>
          </a:prstGeom>
          <a:ln>
            <a:noFill/>
          </a:ln>
          <a:effectLst>
            <a:softEdge rad="112500"/>
          </a:effectLst>
        </p:spPr>
      </p:pic>
    </p:spTree>
    <p:extLst>
      <p:ext uri="{BB962C8B-B14F-4D97-AF65-F5344CB8AC3E}">
        <p14:creationId xmlns:p14="http://schemas.microsoft.com/office/powerpoint/2010/main" val="20597203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619" y="0"/>
            <a:ext cx="10854762" cy="7115899"/>
          </a:xfrm>
          <a:prstGeom prst="rect">
            <a:avLst/>
          </a:prstGeom>
        </p:spPr>
      </p:pic>
      <p:sp>
        <p:nvSpPr>
          <p:cNvPr id="2" name="Title 1"/>
          <p:cNvSpPr>
            <a:spLocks noGrp="1"/>
          </p:cNvSpPr>
          <p:nvPr>
            <p:ph type="title"/>
          </p:nvPr>
        </p:nvSpPr>
        <p:spPr>
          <a:xfrm>
            <a:off x="838200" y="549852"/>
            <a:ext cx="5122025" cy="1325563"/>
          </a:xfrm>
          <a:solidFill>
            <a:schemeClr val="tx1">
              <a:alpha val="42000"/>
            </a:schemeClr>
          </a:solidFill>
        </p:spPr>
        <p:txBody>
          <a:bodyPr/>
          <a:lstStyle/>
          <a:p>
            <a:r>
              <a:rPr lang="en-US" cap="none" dirty="0" smtClean="0"/>
              <a:t>Benefits of blockchain</a:t>
            </a:r>
            <a:endParaRPr lang="en-US" cap="none" dirty="0"/>
          </a:p>
        </p:txBody>
      </p:sp>
      <p:sp>
        <p:nvSpPr>
          <p:cNvPr id="3" name="Content Placeholder 2"/>
          <p:cNvSpPr>
            <a:spLocks noGrp="1"/>
          </p:cNvSpPr>
          <p:nvPr>
            <p:ph idx="1"/>
          </p:nvPr>
        </p:nvSpPr>
        <p:spPr>
          <a:xfrm>
            <a:off x="838200" y="2051917"/>
            <a:ext cx="8521931" cy="1663872"/>
          </a:xfrm>
          <a:solidFill>
            <a:schemeClr val="tx1">
              <a:alpha val="65000"/>
            </a:schemeClr>
          </a:solidFill>
        </p:spPr>
        <p:txBody>
          <a:bodyPr/>
          <a:lstStyle/>
          <a:p>
            <a:pPr marL="514350" indent="-514350">
              <a:buFont typeface="+mj-lt"/>
              <a:buAutoNum type="arabicPeriod"/>
            </a:pPr>
            <a:r>
              <a:rPr lang="en-US" dirty="0" smtClean="0"/>
              <a:t>Eliminates the middle person or third party.</a:t>
            </a:r>
          </a:p>
          <a:p>
            <a:pPr marL="514350" indent="-514350">
              <a:buFont typeface="+mj-lt"/>
              <a:buAutoNum type="arabicPeriod"/>
            </a:pPr>
            <a:r>
              <a:rPr lang="en-US" dirty="0" smtClean="0"/>
              <a:t>Solves the double spending issue.</a:t>
            </a:r>
          </a:p>
          <a:p>
            <a:pPr marL="514350" indent="-514350">
              <a:buFont typeface="+mj-lt"/>
              <a:buAutoNum type="arabicPeriod"/>
            </a:pPr>
            <a:r>
              <a:rPr lang="en-US" dirty="0" smtClean="0"/>
              <a:t>Creates an immutable ledger that cannot be modified.</a:t>
            </a:r>
          </a:p>
          <a:p>
            <a:pPr marL="0" indent="0">
              <a:buNone/>
            </a:pPr>
            <a:endParaRPr lang="en-US" dirty="0"/>
          </a:p>
        </p:txBody>
      </p:sp>
    </p:spTree>
    <p:extLst>
      <p:ext uri="{BB962C8B-B14F-4D97-AF65-F5344CB8AC3E}">
        <p14:creationId xmlns:p14="http://schemas.microsoft.com/office/powerpoint/2010/main" val="10279785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Teaching </a:t>
            </a:r>
            <a:r>
              <a:rPr lang="en-US" cap="none" dirty="0" err="1" smtClean="0"/>
              <a:t>Blockchain</a:t>
            </a:r>
            <a:endParaRPr lang="en-US" cap="none" dirty="0"/>
          </a:p>
        </p:txBody>
      </p:sp>
      <p:sp>
        <p:nvSpPr>
          <p:cNvPr id="3" name="Content Placeholder 2"/>
          <p:cNvSpPr>
            <a:spLocks noGrp="1"/>
          </p:cNvSpPr>
          <p:nvPr>
            <p:ph idx="1"/>
          </p:nvPr>
        </p:nvSpPr>
        <p:spPr/>
        <p:txBody>
          <a:bodyPr>
            <a:normAutofit fontScale="92500" lnSpcReduction="20000"/>
          </a:bodyPr>
          <a:lstStyle/>
          <a:p>
            <a:r>
              <a:rPr lang="en-US" dirty="0" smtClean="0"/>
              <a:t>The purpose of the lecture today is on teaching blockchain concepts to students</a:t>
            </a:r>
          </a:p>
          <a:p>
            <a:r>
              <a:rPr lang="en-US" dirty="0"/>
              <a:t>Hashing concepts are an important, and often difficult, part of teaching computer science</a:t>
            </a:r>
            <a:r>
              <a:rPr lang="en-US" dirty="0" smtClean="0"/>
              <a:t>.</a:t>
            </a:r>
          </a:p>
          <a:p>
            <a:r>
              <a:rPr lang="en-US" dirty="0"/>
              <a:t>Secure hash </a:t>
            </a:r>
            <a:r>
              <a:rPr lang="en-US" dirty="0" smtClean="0"/>
              <a:t>algorithms are </a:t>
            </a:r>
            <a:r>
              <a:rPr lang="en-US" dirty="0"/>
              <a:t>used to verify that data has not been </a:t>
            </a:r>
            <a:r>
              <a:rPr lang="en-US" dirty="0" smtClean="0"/>
              <a:t>altered. </a:t>
            </a:r>
          </a:p>
          <a:p>
            <a:pPr lvl="1"/>
            <a:r>
              <a:rPr lang="en-US" dirty="0">
                <a:hlinkClick r:id="rId3"/>
              </a:rPr>
              <a:t>M</a:t>
            </a:r>
            <a:r>
              <a:rPr lang="en-US" dirty="0" smtClean="0">
                <a:hlinkClick r:id="rId3"/>
              </a:rPr>
              <a:t>an-in-the-middle</a:t>
            </a:r>
            <a:r>
              <a:rPr lang="en-US" dirty="0" smtClean="0"/>
              <a:t> threats and </a:t>
            </a:r>
            <a:r>
              <a:rPr lang="en-US" dirty="0" smtClean="0">
                <a:hlinkClick r:id="rId4"/>
              </a:rPr>
              <a:t>attacks</a:t>
            </a:r>
            <a:r>
              <a:rPr lang="en-US" dirty="0" smtClean="0"/>
              <a:t> where an attacker sits between two parties and monitors or alters communication.  </a:t>
            </a:r>
          </a:p>
          <a:p>
            <a:pPr lvl="1"/>
            <a:r>
              <a:rPr lang="en-US" dirty="0">
                <a:hlinkClick r:id="rId5"/>
              </a:rPr>
              <a:t>P</a:t>
            </a:r>
            <a:r>
              <a:rPr lang="en-US" dirty="0" smtClean="0">
                <a:hlinkClick r:id="rId5"/>
              </a:rPr>
              <a:t>assword protection</a:t>
            </a:r>
            <a:r>
              <a:rPr lang="en-US" dirty="0" smtClean="0"/>
              <a:t> </a:t>
            </a:r>
          </a:p>
          <a:p>
            <a:pPr lvl="1"/>
            <a:r>
              <a:rPr lang="en-US" dirty="0" smtClean="0">
                <a:hlinkClick r:id="rId6"/>
              </a:rPr>
              <a:t>Digital signatures</a:t>
            </a:r>
            <a:endParaRPr lang="en-US" dirty="0"/>
          </a:p>
          <a:p>
            <a:pPr lvl="1"/>
            <a:r>
              <a:rPr lang="en-US" dirty="0">
                <a:hlinkClick r:id="rId7"/>
              </a:rPr>
              <a:t>B</a:t>
            </a:r>
            <a:r>
              <a:rPr lang="en-US" dirty="0" smtClean="0">
                <a:hlinkClick r:id="rId7"/>
              </a:rPr>
              <a:t>lockchain </a:t>
            </a:r>
            <a:r>
              <a:rPr lang="en-US" dirty="0">
                <a:hlinkClick r:id="rId7"/>
              </a:rPr>
              <a:t>ledgers</a:t>
            </a:r>
            <a:r>
              <a:rPr lang="en-US" dirty="0"/>
              <a:t>. </a:t>
            </a:r>
          </a:p>
        </p:txBody>
      </p:sp>
    </p:spTree>
    <p:extLst>
      <p:ext uri="{BB962C8B-B14F-4D97-AF65-F5344CB8AC3E}">
        <p14:creationId xmlns:p14="http://schemas.microsoft.com/office/powerpoint/2010/main" val="4973001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Blockchain</a:t>
            </a:r>
            <a:endParaRPr lang="en-US" cap="none" dirty="0"/>
          </a:p>
        </p:txBody>
      </p:sp>
      <p:sp>
        <p:nvSpPr>
          <p:cNvPr id="3" name="Content Placeholder 2"/>
          <p:cNvSpPr>
            <a:spLocks noGrp="1"/>
          </p:cNvSpPr>
          <p:nvPr>
            <p:ph idx="1"/>
          </p:nvPr>
        </p:nvSpPr>
        <p:spPr/>
        <p:txBody>
          <a:bodyPr>
            <a:normAutofit/>
          </a:bodyPr>
          <a:lstStyle/>
          <a:p>
            <a:r>
              <a:rPr lang="en-US" dirty="0" smtClean="0"/>
              <a:t>The </a:t>
            </a:r>
            <a:r>
              <a:rPr lang="en-US" dirty="0"/>
              <a:t>blockchain </a:t>
            </a:r>
            <a:r>
              <a:rPr lang="en-US" dirty="0" smtClean="0"/>
              <a:t>serves </a:t>
            </a:r>
            <a:r>
              <a:rPr lang="en-US" dirty="0"/>
              <a:t>as the public </a:t>
            </a:r>
            <a:r>
              <a:rPr lang="en-US" dirty="0" smtClean="0"/>
              <a:t>ledger. </a:t>
            </a:r>
          </a:p>
          <a:p>
            <a:r>
              <a:rPr lang="en-US" dirty="0" smtClean="0"/>
              <a:t>Bitcoin blockchain ledger </a:t>
            </a:r>
            <a:r>
              <a:rPr lang="en-US" dirty="0" smtClean="0">
                <a:hlinkClick r:id="rId3"/>
              </a:rPr>
              <a:t>database</a:t>
            </a:r>
            <a:r>
              <a:rPr lang="en-US" dirty="0" smtClean="0"/>
              <a:t> size is 167.97 GB.</a:t>
            </a:r>
          </a:p>
          <a:p>
            <a:r>
              <a:rPr lang="en-US" dirty="0"/>
              <a:t>T</a:t>
            </a:r>
            <a:r>
              <a:rPr lang="en-US" dirty="0" smtClean="0"/>
              <a:t>he </a:t>
            </a:r>
            <a:r>
              <a:rPr lang="en-US" dirty="0"/>
              <a:t>blockchain database is managed autonomously through the use of a peer-to-peer network, along with a timestamp server</a:t>
            </a:r>
            <a:r>
              <a:rPr lang="en-US" dirty="0" smtClean="0"/>
              <a:t>.</a:t>
            </a:r>
          </a:p>
          <a:p>
            <a:r>
              <a:rPr lang="en-US" dirty="0" smtClean="0"/>
              <a:t>Solves double spending issue.</a:t>
            </a:r>
          </a:p>
          <a:p>
            <a:pPr lvl="1">
              <a:buFont typeface="Wingdings" panose="05000000000000000000" pitchFamily="2" charset="2"/>
              <a:buChar char="q"/>
            </a:pPr>
            <a:r>
              <a:rPr lang="en-US" dirty="0"/>
              <a:t>See </a:t>
            </a:r>
            <a:r>
              <a:rPr lang="en-US" dirty="0">
                <a:hlinkClick r:id="rId4"/>
              </a:rPr>
              <a:t>http://sebfor.com/how-bitcoin-mining-works</a:t>
            </a:r>
            <a:r>
              <a:rPr lang="en-US" dirty="0" smtClean="0">
                <a:hlinkClick r:id="rId4"/>
              </a:rPr>
              <a:t>/</a:t>
            </a:r>
            <a:r>
              <a:rPr lang="en-US" dirty="0" smtClean="0"/>
              <a:t> </a:t>
            </a:r>
            <a:endParaRPr lang="en-US" dirty="0"/>
          </a:p>
        </p:txBody>
      </p:sp>
    </p:spTree>
    <p:extLst>
      <p:ext uri="{BB962C8B-B14F-4D97-AF65-F5344CB8AC3E}">
        <p14:creationId xmlns:p14="http://schemas.microsoft.com/office/powerpoint/2010/main" val="38572945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Blockchain</a:t>
            </a:r>
            <a:r>
              <a:rPr lang="en-US" sz="5400" dirty="0"/>
              <a:t> </a:t>
            </a:r>
            <a:r>
              <a:rPr lang="en-US" sz="5400" dirty="0" smtClean="0"/>
              <a:t>basics</a:t>
            </a:r>
            <a:endParaRPr lang="en-US" sz="5400" dirty="0"/>
          </a:p>
        </p:txBody>
      </p:sp>
      <p:sp>
        <p:nvSpPr>
          <p:cNvPr id="3" name="Content Placeholder 2"/>
          <p:cNvSpPr>
            <a:spLocks noGrp="1"/>
          </p:cNvSpPr>
          <p:nvPr>
            <p:ph idx="1"/>
          </p:nvPr>
        </p:nvSpPr>
        <p:spPr/>
        <p:txBody>
          <a:bodyPr/>
          <a:lstStyle/>
          <a:p>
            <a:r>
              <a:rPr lang="en-US" dirty="0" smtClean="0"/>
              <a:t>The ledger is distributed across the network to others on the same network. </a:t>
            </a:r>
          </a:p>
          <a:p>
            <a:r>
              <a:rPr lang="en-US" dirty="0" smtClean="0"/>
              <a:t>The ledger is  also distributed to those who mine, called miners.</a:t>
            </a:r>
          </a:p>
          <a:p>
            <a:r>
              <a:rPr lang="en-US" dirty="0" smtClean="0"/>
              <a:t>The goal of </a:t>
            </a:r>
            <a:r>
              <a:rPr lang="en-US" dirty="0"/>
              <a:t>b</a:t>
            </a:r>
            <a:r>
              <a:rPr lang="en-US" dirty="0" smtClean="0"/>
              <a:t>lockchain technology is to eliminate third parties and to provide an immutable ledger.</a:t>
            </a:r>
          </a:p>
          <a:p>
            <a:endParaRPr lang="en-US" dirty="0"/>
          </a:p>
        </p:txBody>
      </p:sp>
    </p:spTree>
    <p:extLst>
      <p:ext uri="{BB962C8B-B14F-4D97-AF65-F5344CB8AC3E}">
        <p14:creationId xmlns:p14="http://schemas.microsoft.com/office/powerpoint/2010/main" val="8879989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t>Why an immutable ledger is ideal</a:t>
            </a:r>
            <a:endParaRPr lang="en-US" sz="5400" dirty="0"/>
          </a:p>
        </p:txBody>
      </p:sp>
      <p:sp>
        <p:nvSpPr>
          <p:cNvPr id="3" name="Content Placeholder 2"/>
          <p:cNvSpPr>
            <a:spLocks noGrp="1"/>
          </p:cNvSpPr>
          <p:nvPr>
            <p:ph idx="1"/>
          </p:nvPr>
        </p:nvSpPr>
        <p:spPr>
          <a:xfrm>
            <a:off x="998622" y="2232525"/>
            <a:ext cx="10515600" cy="4351338"/>
          </a:xfrm>
        </p:spPr>
        <p:txBody>
          <a:bodyPr>
            <a:normAutofit/>
          </a:bodyPr>
          <a:lstStyle/>
          <a:p>
            <a:r>
              <a:rPr lang="en-US" dirty="0" smtClean="0"/>
              <a:t>Denotes something which can never be modified or changed.</a:t>
            </a:r>
          </a:p>
          <a:p>
            <a:r>
              <a:rPr lang="en-US" dirty="0" smtClean="0"/>
              <a:t>Provides a global log of transactions, created by a consensus between the chain's participants.</a:t>
            </a:r>
          </a:p>
          <a:p>
            <a:r>
              <a:rPr lang="en-US" dirty="0" smtClean="0"/>
              <a:t>Ensures that a </a:t>
            </a:r>
            <a:r>
              <a:rPr lang="en-US" dirty="0" err="1" smtClean="0"/>
              <a:t>blockchain</a:t>
            </a:r>
            <a:r>
              <a:rPr lang="en-US" dirty="0" smtClean="0"/>
              <a:t> transaction cannot be replaced or reversed because of cryptographic levels of validation.</a:t>
            </a:r>
          </a:p>
          <a:p>
            <a:pPr lvl="1">
              <a:buFont typeface="Wingdings" panose="05000000000000000000" pitchFamily="2" charset="2"/>
              <a:buChar char="q"/>
            </a:pPr>
            <a:r>
              <a:rPr lang="en-US" dirty="0" smtClean="0">
                <a:hlinkClick r:id="rId2"/>
              </a:rPr>
              <a:t>https://www.coindesk.com/blockchain-immutability-myth/</a:t>
            </a:r>
            <a:r>
              <a:rPr lang="en-US" dirty="0" smtClean="0"/>
              <a:t> </a:t>
            </a:r>
          </a:p>
          <a:p>
            <a:pPr lvl="1"/>
            <a:endParaRPr lang="en-US" dirty="0"/>
          </a:p>
        </p:txBody>
      </p:sp>
    </p:spTree>
    <p:extLst>
      <p:ext uri="{BB962C8B-B14F-4D97-AF65-F5344CB8AC3E}">
        <p14:creationId xmlns:p14="http://schemas.microsoft.com/office/powerpoint/2010/main" val="38839422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77037" y="901521"/>
            <a:ext cx="6933126" cy="923330"/>
          </a:xfrm>
          <a:prstGeom prst="rect">
            <a:avLst/>
          </a:prstGeom>
          <a:noFill/>
        </p:spPr>
        <p:txBody>
          <a:bodyPr wrap="square" rtlCol="0">
            <a:spAutoFit/>
          </a:bodyPr>
          <a:lstStyle/>
          <a:p>
            <a:pPr algn="ctr"/>
            <a:r>
              <a:rPr lang="en-US" sz="5400" dirty="0" smtClean="0"/>
              <a:t>Bitcoin Vs </a:t>
            </a:r>
            <a:r>
              <a:rPr lang="en-US" sz="5400" dirty="0" err="1" smtClean="0"/>
              <a:t>Ethereum</a:t>
            </a:r>
            <a:endParaRPr lang="en-US" sz="5400" dirty="0"/>
          </a:p>
        </p:txBody>
      </p:sp>
      <p:sp>
        <p:nvSpPr>
          <p:cNvPr id="3" name="TextBox 2"/>
          <p:cNvSpPr txBox="1"/>
          <p:nvPr/>
        </p:nvSpPr>
        <p:spPr>
          <a:xfrm>
            <a:off x="2026276" y="2253803"/>
            <a:ext cx="8285409" cy="3412901"/>
          </a:xfrm>
          <a:prstGeom prst="rect">
            <a:avLst/>
          </a:prstGeom>
          <a:noFill/>
        </p:spPr>
        <p:txBody>
          <a:bodyPr wrap="square" rtlCol="0">
            <a:spAutoFit/>
          </a:bodyPr>
          <a:lstStyle/>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424468837"/>
              </p:ext>
            </p:extLst>
          </p:nvPr>
        </p:nvGraphicFramePr>
        <p:xfrm>
          <a:off x="1980485" y="1798743"/>
          <a:ext cx="8128000" cy="4450080"/>
        </p:xfrm>
        <a:graphic>
          <a:graphicData uri="http://schemas.openxmlformats.org/drawingml/2006/table">
            <a:tbl>
              <a:tblPr firstRow="1" bandRow="1">
                <a:tableStyleId>{5C22544A-7EE6-4342-B048-85BDC9FD1C3A}</a:tableStyleId>
              </a:tblPr>
              <a:tblGrid>
                <a:gridCol w="4064000"/>
                <a:gridCol w="4064000"/>
              </a:tblGrid>
              <a:tr h="304895">
                <a:tc>
                  <a:txBody>
                    <a:bodyPr/>
                    <a:lstStyle/>
                    <a:p>
                      <a:pPr algn="ctr"/>
                      <a:r>
                        <a:rPr lang="en-US" sz="2800" dirty="0" smtClean="0"/>
                        <a:t>Bitcoin</a:t>
                      </a:r>
                      <a:endParaRPr lang="en-US" sz="2800" dirty="0"/>
                    </a:p>
                  </a:txBody>
                  <a:tcPr/>
                </a:tc>
                <a:tc>
                  <a:txBody>
                    <a:bodyPr/>
                    <a:lstStyle/>
                    <a:p>
                      <a:pPr algn="ctr"/>
                      <a:r>
                        <a:rPr lang="en-US" sz="2800" dirty="0" err="1" smtClean="0"/>
                        <a:t>Ethereum</a:t>
                      </a:r>
                      <a:endParaRPr lang="en-US" sz="2800" dirty="0"/>
                    </a:p>
                  </a:txBody>
                  <a:tcPr/>
                </a:tc>
              </a:tr>
              <a:tr h="370840">
                <a:tc>
                  <a:txBody>
                    <a:bodyPr/>
                    <a:lstStyle/>
                    <a:p>
                      <a:pPr marL="285750" indent="-285750">
                        <a:buFont typeface="Arial" panose="020B0604020202020204" pitchFamily="34" charset="0"/>
                        <a:buChar char="•"/>
                      </a:pPr>
                      <a:r>
                        <a:rPr lang="en-US" sz="2800" dirty="0" smtClean="0"/>
                        <a:t>Requires miners to mine 1MB blocks</a:t>
                      </a:r>
                    </a:p>
                    <a:p>
                      <a:pPr marL="285750" indent="-285750">
                        <a:buFont typeface="Arial" panose="020B0604020202020204" pitchFamily="34" charset="0"/>
                        <a:buChar char="•"/>
                      </a:pPr>
                      <a:r>
                        <a:rPr lang="en-US" sz="2800" dirty="0" smtClean="0"/>
                        <a:t>Have</a:t>
                      </a:r>
                      <a:r>
                        <a:rPr lang="en-US" sz="2800" baseline="0" dirty="0" smtClean="0"/>
                        <a:t> to be the first to mine</a:t>
                      </a:r>
                    </a:p>
                    <a:p>
                      <a:pPr marL="285750" indent="-285750">
                        <a:buFont typeface="Arial" panose="020B0604020202020204" pitchFamily="34" charset="0"/>
                        <a:buChar char="•"/>
                      </a:pPr>
                      <a:r>
                        <a:rPr lang="en-US" sz="2800" dirty="0" smtClean="0"/>
                        <a:t>Nonce requires to be found so that hash is lower than target value</a:t>
                      </a:r>
                      <a:endParaRPr lang="en-US" sz="2800" dirty="0"/>
                    </a:p>
                  </a:txBody>
                  <a:tcPr/>
                </a:tc>
                <a:tc>
                  <a:txBody>
                    <a:bodyPr/>
                    <a:lstStyle/>
                    <a:p>
                      <a:pPr marL="285750" indent="-285750">
                        <a:buFont typeface="Arial" panose="020B0604020202020204" pitchFamily="34" charset="0"/>
                        <a:buChar char="•"/>
                      </a:pPr>
                      <a:r>
                        <a:rPr lang="en-US" sz="2800" dirty="0" smtClean="0"/>
                        <a:t>Miners</a:t>
                      </a:r>
                      <a:r>
                        <a:rPr lang="en-US" sz="2800" baseline="0" dirty="0" smtClean="0"/>
                        <a:t> mine each transaction</a:t>
                      </a:r>
                    </a:p>
                    <a:p>
                      <a:pPr marL="285750" indent="-285750">
                        <a:buFont typeface="Arial" panose="020B0604020202020204" pitchFamily="34" charset="0"/>
                        <a:buChar char="•"/>
                      </a:pPr>
                      <a:r>
                        <a:rPr lang="en-US" sz="2800" baseline="0" dirty="0" smtClean="0"/>
                        <a:t>Miners mine each block</a:t>
                      </a:r>
                    </a:p>
                    <a:p>
                      <a:pPr marL="285750" indent="-285750">
                        <a:buFont typeface="Arial" panose="020B0604020202020204" pitchFamily="34" charset="0"/>
                        <a:buChar char="•"/>
                      </a:pPr>
                      <a:r>
                        <a:rPr lang="en-US" sz="2800" baseline="0" dirty="0" smtClean="0"/>
                        <a:t>Nonce for each transaction is sequential</a:t>
                      </a:r>
                    </a:p>
                    <a:p>
                      <a:pPr marL="285750" indent="-285750">
                        <a:buFont typeface="Arial" panose="020B0604020202020204" pitchFamily="34" charset="0"/>
                        <a:buChar char="•"/>
                      </a:pPr>
                      <a:r>
                        <a:rPr lang="en-US" sz="2800" baseline="0" dirty="0" smtClean="0"/>
                        <a:t>Nonce for Block transaction is required a specific set of leading zeros</a:t>
                      </a:r>
                      <a:endParaRPr lang="en-US" sz="2800" dirty="0"/>
                    </a:p>
                  </a:txBody>
                  <a:tcPr/>
                </a:tc>
              </a:tr>
            </a:tbl>
          </a:graphicData>
        </a:graphic>
      </p:graphicFrame>
    </p:spTree>
    <p:extLst>
      <p:ext uri="{BB962C8B-B14F-4D97-AF65-F5344CB8AC3E}">
        <p14:creationId xmlns:p14="http://schemas.microsoft.com/office/powerpoint/2010/main" val="10612667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Nonce</a:t>
            </a:r>
            <a:endParaRPr lang="en-US" dirty="0"/>
          </a:p>
        </p:txBody>
      </p:sp>
      <p:sp>
        <p:nvSpPr>
          <p:cNvPr id="3" name="Content Placeholder 2"/>
          <p:cNvSpPr>
            <a:spLocks noGrp="1"/>
          </p:cNvSpPr>
          <p:nvPr>
            <p:ph idx="1"/>
          </p:nvPr>
        </p:nvSpPr>
        <p:spPr/>
        <p:txBody>
          <a:bodyPr/>
          <a:lstStyle/>
          <a:p>
            <a:r>
              <a:rPr lang="en-US" dirty="0" smtClean="0"/>
              <a:t>Definition (</a:t>
            </a:r>
            <a:r>
              <a:rPr lang="en-US" dirty="0" smtClean="0">
                <a:hlinkClick r:id="rId2"/>
              </a:rPr>
              <a:t>American Heritage Dictionary</a:t>
            </a:r>
            <a:r>
              <a:rPr lang="en-US" dirty="0" smtClean="0"/>
              <a:t>): A word coined and used for a single or particular occasion.</a:t>
            </a:r>
          </a:p>
          <a:p>
            <a:pPr lvl="1"/>
            <a:r>
              <a:rPr lang="en-US" dirty="0" smtClean="0"/>
              <a:t>I thought I invented a unique nonce to describe people full of beer.</a:t>
            </a:r>
          </a:p>
          <a:p>
            <a:pPr lvl="1"/>
            <a:r>
              <a:rPr lang="en-US" dirty="0" smtClean="0"/>
              <a:t>“He was gambrious from drinking that stout ale.”</a:t>
            </a:r>
          </a:p>
          <a:p>
            <a:pPr lvl="1"/>
            <a:r>
              <a:rPr lang="en-US" dirty="0" smtClean="0"/>
              <a:t> But </a:t>
            </a:r>
            <a:r>
              <a:rPr lang="en-US" dirty="0" smtClean="0">
                <a:hlinkClick r:id="rId3"/>
              </a:rPr>
              <a:t>gambrious</a:t>
            </a:r>
            <a:r>
              <a:rPr lang="en-US" dirty="0" smtClean="0"/>
              <a:t> is actually a word</a:t>
            </a:r>
          </a:p>
          <a:p>
            <a:r>
              <a:rPr lang="en-US" dirty="0" smtClean="0"/>
              <a:t>Definition (cryptography): An arbitrary number used just once. </a:t>
            </a:r>
            <a:endParaRPr lang="en-US" dirty="0"/>
          </a:p>
        </p:txBody>
      </p:sp>
    </p:spTree>
    <p:extLst>
      <p:ext uri="{BB962C8B-B14F-4D97-AF65-F5344CB8AC3E}">
        <p14:creationId xmlns:p14="http://schemas.microsoft.com/office/powerpoint/2010/main" val="7322496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Image result for blockchain heade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9752" y="0"/>
            <a:ext cx="9450899" cy="656512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9313481" y="610899"/>
            <a:ext cx="4461371" cy="716313"/>
          </a:xfrm>
        </p:spPr>
        <p:txBody>
          <a:bodyPr>
            <a:normAutofit fontScale="90000"/>
          </a:bodyPr>
          <a:lstStyle/>
          <a:p>
            <a:r>
              <a:rPr lang="en-US" sz="5400" dirty="0" smtClean="0"/>
              <a:t>Blockchain Header</a:t>
            </a:r>
            <a:endParaRPr lang="en-US" sz="5400" dirty="0"/>
          </a:p>
        </p:txBody>
      </p:sp>
      <p:sp>
        <p:nvSpPr>
          <p:cNvPr id="4" name="TextBox 3"/>
          <p:cNvSpPr txBox="1"/>
          <p:nvPr/>
        </p:nvSpPr>
        <p:spPr>
          <a:xfrm>
            <a:off x="1544216" y="6433457"/>
            <a:ext cx="7644978" cy="369332"/>
          </a:xfrm>
          <a:prstGeom prst="rect">
            <a:avLst/>
          </a:prstGeom>
          <a:noFill/>
        </p:spPr>
        <p:txBody>
          <a:bodyPr wrap="none" rtlCol="0">
            <a:spAutoFit/>
          </a:bodyPr>
          <a:lstStyle/>
          <a:p>
            <a:r>
              <a:rPr lang="en-US" dirty="0"/>
              <a:t>https://ethereum.stackexchange.com/questions/268/ethereum-block-architecture</a:t>
            </a:r>
          </a:p>
        </p:txBody>
      </p:sp>
    </p:spTree>
    <p:extLst>
      <p:ext uri="{BB962C8B-B14F-4D97-AF65-F5344CB8AC3E}">
        <p14:creationId xmlns:p14="http://schemas.microsoft.com/office/powerpoint/2010/main" val="40152788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60000"/>
            <a:lumOff val="40000"/>
          </a:schemeClr>
        </a:solidFill>
        <a:effectLst/>
      </p:bgPr>
    </p:bg>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15" name="Ink 15">
                <a:extLst>
                  <a:ext uri="{FF2B5EF4-FFF2-40B4-BE49-F238E27FC236}">
                    <a16:creationId xmlns:a16="http://schemas.microsoft.com/office/drawing/2014/main" xmlns="" id="{A82E0389-B96E-BD4A-9EC4-0F055240CE92}"/>
                  </a:ext>
                </a:extLst>
              </p14:cNvPr>
              <p14:cNvContentPartPr/>
              <p14:nvPr/>
            </p14:nvContentPartPr>
            <p14:xfrm>
              <a:off x="11630918" y="-4059083"/>
              <a:ext cx="130320" cy="110880"/>
            </p14:xfrm>
          </p:contentPart>
        </mc:Choice>
        <mc:Fallback xmlns="">
          <p:pic>
            <p:nvPicPr>
              <p:cNvPr id="15" name="Ink 15">
                <a:extLst>
                  <a:ext uri="{FF2B5EF4-FFF2-40B4-BE49-F238E27FC236}">
                    <a16:creationId xmlns:a16="http://schemas.microsoft.com/office/drawing/2014/main" id="{A82E0389-B96E-BD4A-9EC4-0F055240CE92}"/>
                  </a:ext>
                </a:extLst>
              </p:cNvPr>
              <p:cNvPicPr/>
              <p:nvPr/>
            </p:nvPicPr>
            <p:blipFill>
              <a:blip r:embed="rId3"/>
              <a:stretch>
                <a:fillRect/>
              </a:stretch>
            </p:blipFill>
            <p:spPr>
              <a:xfrm>
                <a:off x="11615798" y="-4074203"/>
                <a:ext cx="160920" cy="141480"/>
              </a:xfrm>
              <a:prstGeom prst="rect">
                <a:avLst/>
              </a:prstGeom>
            </p:spPr>
          </p:pic>
        </mc:Fallback>
      </mc:AlternateContent>
      <p:sp>
        <p:nvSpPr>
          <p:cNvPr id="17" name="Rectangle 16">
            <a:extLst>
              <a:ext uri="{FF2B5EF4-FFF2-40B4-BE49-F238E27FC236}">
                <a16:creationId xmlns:a16="http://schemas.microsoft.com/office/drawing/2014/main" xmlns="" id="{F44D9BA4-731D-3C42-AA67-9F597D6250D0}"/>
              </a:ext>
            </a:extLst>
          </p:cNvPr>
          <p:cNvSpPr/>
          <p:nvPr/>
        </p:nvSpPr>
        <p:spPr>
          <a:xfrm>
            <a:off x="3133979" y="599478"/>
            <a:ext cx="2323964" cy="13126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Sends 1.5 Bitcoins to Bill with transaction fee of .05 Bitcoins</a:t>
            </a:r>
          </a:p>
        </p:txBody>
      </p:sp>
      <p:sp>
        <p:nvSpPr>
          <p:cNvPr id="22" name="Rectangle 21">
            <a:extLst>
              <a:ext uri="{FF2B5EF4-FFF2-40B4-BE49-F238E27FC236}">
                <a16:creationId xmlns:a16="http://schemas.microsoft.com/office/drawing/2014/main" xmlns="" id="{831EBD53-9F61-8244-BA53-C7F96672C391}"/>
              </a:ext>
            </a:extLst>
          </p:cNvPr>
          <p:cNvSpPr/>
          <p:nvPr/>
        </p:nvSpPr>
        <p:spPr>
          <a:xfrm>
            <a:off x="352186" y="599476"/>
            <a:ext cx="2323964" cy="13126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Gets Bitcoin wallet from friend with 2 Bitcoins in wallet</a:t>
            </a:r>
          </a:p>
        </p:txBody>
      </p:sp>
      <p:sp>
        <p:nvSpPr>
          <p:cNvPr id="30" name="TextBox 29">
            <a:extLst>
              <a:ext uri="{FF2B5EF4-FFF2-40B4-BE49-F238E27FC236}">
                <a16:creationId xmlns:a16="http://schemas.microsoft.com/office/drawing/2014/main" xmlns="" id="{D2AE6FCA-9361-8847-8897-507E2AC41EB6}"/>
              </a:ext>
            </a:extLst>
          </p:cNvPr>
          <p:cNvSpPr txBox="1"/>
          <p:nvPr/>
        </p:nvSpPr>
        <p:spPr>
          <a:xfrm>
            <a:off x="1082899" y="239115"/>
            <a:ext cx="80471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Sally</a:t>
            </a:r>
          </a:p>
        </p:txBody>
      </p:sp>
      <p:sp>
        <p:nvSpPr>
          <p:cNvPr id="44" name="TextBox 43">
            <a:extLst>
              <a:ext uri="{FF2B5EF4-FFF2-40B4-BE49-F238E27FC236}">
                <a16:creationId xmlns:a16="http://schemas.microsoft.com/office/drawing/2014/main" xmlns="" id="{B16B25E5-577D-A84C-91BB-91A513371170}"/>
              </a:ext>
            </a:extLst>
          </p:cNvPr>
          <p:cNvSpPr txBox="1"/>
          <p:nvPr/>
        </p:nvSpPr>
        <p:spPr>
          <a:xfrm>
            <a:off x="3903924" y="246024"/>
            <a:ext cx="124524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Sally</a:t>
            </a:r>
          </a:p>
        </p:txBody>
      </p:sp>
      <p:sp>
        <p:nvSpPr>
          <p:cNvPr id="49" name="Rectangle 48">
            <a:extLst>
              <a:ext uri="{FF2B5EF4-FFF2-40B4-BE49-F238E27FC236}">
                <a16:creationId xmlns:a16="http://schemas.microsoft.com/office/drawing/2014/main" xmlns="" id="{53A8D63A-59EE-D944-B7CC-07CFAA0D10D5}"/>
              </a:ext>
            </a:extLst>
          </p:cNvPr>
          <p:cNvSpPr/>
          <p:nvPr/>
        </p:nvSpPr>
        <p:spPr>
          <a:xfrm>
            <a:off x="5944683" y="608447"/>
            <a:ext cx="2323964" cy="13126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panose="020F0502020204030204"/>
                <a:ea typeface="+mn-ea"/>
                <a:cs typeface="+mn-cs"/>
              </a:rPr>
              <a:t>After verifying Sally’s Bitcoins, consolidates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transactions into a block</a:t>
            </a:r>
          </a:p>
        </p:txBody>
      </p:sp>
      <p:sp>
        <p:nvSpPr>
          <p:cNvPr id="54" name="TextBox 53">
            <a:extLst>
              <a:ext uri="{FF2B5EF4-FFF2-40B4-BE49-F238E27FC236}">
                <a16:creationId xmlns:a16="http://schemas.microsoft.com/office/drawing/2014/main" xmlns="" id="{812C6F29-78DA-2344-B8DB-E0C2A4AF4D99}"/>
              </a:ext>
            </a:extLst>
          </p:cNvPr>
          <p:cNvSpPr txBox="1"/>
          <p:nvPr/>
        </p:nvSpPr>
        <p:spPr>
          <a:xfrm flipH="1">
            <a:off x="6168839" y="3619548"/>
            <a:ext cx="232396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Bitcoin Software</a:t>
            </a:r>
          </a:p>
        </p:txBody>
      </p:sp>
      <p:sp>
        <p:nvSpPr>
          <p:cNvPr id="59" name="Rectangle 58">
            <a:extLst>
              <a:ext uri="{FF2B5EF4-FFF2-40B4-BE49-F238E27FC236}">
                <a16:creationId xmlns:a16="http://schemas.microsoft.com/office/drawing/2014/main" xmlns="" id="{4CEF2589-2BAB-9145-BEDE-1C88BDB95EF8}"/>
              </a:ext>
            </a:extLst>
          </p:cNvPr>
          <p:cNvSpPr/>
          <p:nvPr/>
        </p:nvSpPr>
        <p:spPr>
          <a:xfrm>
            <a:off x="8755387" y="596455"/>
            <a:ext cx="2323964" cy="13126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Finds a SHA256 hash for entire block with 17 leading zeroes</a:t>
            </a:r>
          </a:p>
        </p:txBody>
      </p:sp>
      <p:sp>
        <p:nvSpPr>
          <p:cNvPr id="69" name="TextBox 68">
            <a:extLst>
              <a:ext uri="{FF2B5EF4-FFF2-40B4-BE49-F238E27FC236}">
                <a16:creationId xmlns:a16="http://schemas.microsoft.com/office/drawing/2014/main" xmlns="" id="{6D2156CF-45A5-7148-B95D-8780D1FA31F3}"/>
              </a:ext>
            </a:extLst>
          </p:cNvPr>
          <p:cNvSpPr txBox="1"/>
          <p:nvPr/>
        </p:nvSpPr>
        <p:spPr>
          <a:xfrm flipH="1">
            <a:off x="9129371" y="213712"/>
            <a:ext cx="13905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Miner Bob</a:t>
            </a:r>
          </a:p>
        </p:txBody>
      </p:sp>
      <p:sp>
        <p:nvSpPr>
          <p:cNvPr id="74" name="TextBox 73">
            <a:extLst>
              <a:ext uri="{FF2B5EF4-FFF2-40B4-BE49-F238E27FC236}">
                <a16:creationId xmlns:a16="http://schemas.microsoft.com/office/drawing/2014/main" xmlns="" id="{E568787C-767E-0B4F-A3F4-501B29D37402}"/>
              </a:ext>
            </a:extLst>
          </p:cNvPr>
          <p:cNvSpPr txBox="1"/>
          <p:nvPr/>
        </p:nvSpPr>
        <p:spPr>
          <a:xfrm flipH="1">
            <a:off x="6300025" y="188890"/>
            <a:ext cx="13905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Miner Bob</a:t>
            </a:r>
          </a:p>
        </p:txBody>
      </p:sp>
      <p:sp>
        <p:nvSpPr>
          <p:cNvPr id="79" name="Rectangle 78">
            <a:extLst>
              <a:ext uri="{FF2B5EF4-FFF2-40B4-BE49-F238E27FC236}">
                <a16:creationId xmlns:a16="http://schemas.microsoft.com/office/drawing/2014/main" xmlns="" id="{29D6EE40-54A4-BD4E-93F2-6D45002F07B7}"/>
              </a:ext>
            </a:extLst>
          </p:cNvPr>
          <p:cNvSpPr/>
          <p:nvPr/>
        </p:nvSpPr>
        <p:spPr>
          <a:xfrm>
            <a:off x="279302" y="3964573"/>
            <a:ext cx="2323964" cy="13126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Broadcasts to miners he found a SHA256 hash with 17 leading zeroes</a:t>
            </a:r>
          </a:p>
        </p:txBody>
      </p:sp>
      <p:sp>
        <p:nvSpPr>
          <p:cNvPr id="84" name="TextBox 83">
            <a:extLst>
              <a:ext uri="{FF2B5EF4-FFF2-40B4-BE49-F238E27FC236}">
                <a16:creationId xmlns:a16="http://schemas.microsoft.com/office/drawing/2014/main" xmlns="" id="{E4521339-D642-DE4E-AF23-33DB43926E91}"/>
              </a:ext>
            </a:extLst>
          </p:cNvPr>
          <p:cNvSpPr txBox="1"/>
          <p:nvPr/>
        </p:nvSpPr>
        <p:spPr>
          <a:xfrm flipH="1">
            <a:off x="824967" y="3594194"/>
            <a:ext cx="13905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Miner Bob</a:t>
            </a:r>
          </a:p>
        </p:txBody>
      </p:sp>
      <p:sp>
        <p:nvSpPr>
          <p:cNvPr id="89" name="Rectangle 88">
            <a:extLst>
              <a:ext uri="{FF2B5EF4-FFF2-40B4-BE49-F238E27FC236}">
                <a16:creationId xmlns:a16="http://schemas.microsoft.com/office/drawing/2014/main" xmlns="" id="{F874A659-5A31-7E4D-882E-C373FBC6F644}"/>
              </a:ext>
            </a:extLst>
          </p:cNvPr>
          <p:cNvSpPr/>
          <p:nvPr/>
        </p:nvSpPr>
        <p:spPr>
          <a:xfrm>
            <a:off x="3109547" y="3960060"/>
            <a:ext cx="2323964" cy="13126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Miners </a:t>
            </a:r>
            <a:r>
              <a:rPr kumimoji="0" lang="en-US" sz="1800" b="0" i="0" u="none" strike="noStrike" kern="1200" cap="none" spc="0" normalizeH="0" baseline="0" noProof="0" dirty="0" smtClean="0">
                <a:ln>
                  <a:noFill/>
                </a:ln>
                <a:solidFill>
                  <a:prstClr val="white"/>
                </a:solidFill>
                <a:effectLst/>
                <a:uLnTx/>
                <a:uFillTx/>
                <a:latin typeface="Calibri" panose="020F0502020204030204"/>
                <a:ea typeface="+mn-ea"/>
                <a:cs typeface="+mn-cs"/>
              </a:rPr>
              <a:t>verify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Bob’s claim that he </a:t>
            </a:r>
            <a:r>
              <a:rPr kumimoji="0" lang="en-US" sz="1800" b="0" i="0" u="none" strike="noStrike" kern="1200" cap="none" spc="0" normalizeH="0" baseline="0" noProof="0" dirty="0" smtClean="0">
                <a:ln>
                  <a:noFill/>
                </a:ln>
                <a:solidFill>
                  <a:prstClr val="white"/>
                </a:solidFill>
                <a:effectLst/>
                <a:uLnTx/>
                <a:uFillTx/>
                <a:latin typeface="Calibri" panose="020F0502020204030204"/>
                <a:ea typeface="+mn-ea"/>
                <a:cs typeface="+mn-cs"/>
              </a:rPr>
              <a:t>has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found SHA256  hash  </a:t>
            </a:r>
          </a:p>
        </p:txBody>
      </p:sp>
      <p:sp>
        <p:nvSpPr>
          <p:cNvPr id="94" name="TextBox 93">
            <a:extLst>
              <a:ext uri="{FF2B5EF4-FFF2-40B4-BE49-F238E27FC236}">
                <a16:creationId xmlns:a16="http://schemas.microsoft.com/office/drawing/2014/main" xmlns="" id="{F9237201-834A-7F4D-9FB7-7D61C33A0AD3}"/>
              </a:ext>
            </a:extLst>
          </p:cNvPr>
          <p:cNvSpPr txBox="1"/>
          <p:nvPr/>
        </p:nvSpPr>
        <p:spPr>
          <a:xfrm flipH="1">
            <a:off x="3787929" y="3593299"/>
            <a:ext cx="13905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Miners</a:t>
            </a:r>
          </a:p>
        </p:txBody>
      </p:sp>
      <p:sp>
        <p:nvSpPr>
          <p:cNvPr id="101" name="Rectangle 100">
            <a:extLst>
              <a:ext uri="{FF2B5EF4-FFF2-40B4-BE49-F238E27FC236}">
                <a16:creationId xmlns:a16="http://schemas.microsoft.com/office/drawing/2014/main" xmlns="" id="{1F30F690-6C3B-7345-825B-5BF818DC01F2}"/>
              </a:ext>
            </a:extLst>
          </p:cNvPr>
          <p:cNvSpPr/>
          <p:nvPr/>
        </p:nvSpPr>
        <p:spPr>
          <a:xfrm>
            <a:off x="9434774" y="2318177"/>
            <a:ext cx="2323964" cy="13126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Bill gets 1.5 Bitcoins and sees them in his wallet</a:t>
            </a:r>
          </a:p>
        </p:txBody>
      </p:sp>
      <p:sp>
        <p:nvSpPr>
          <p:cNvPr id="103" name="Rectangle 102">
            <a:extLst>
              <a:ext uri="{FF2B5EF4-FFF2-40B4-BE49-F238E27FC236}">
                <a16:creationId xmlns:a16="http://schemas.microsoft.com/office/drawing/2014/main" xmlns="" id="{B9F29053-8EF2-824A-9984-25B98B3E0778}"/>
              </a:ext>
            </a:extLst>
          </p:cNvPr>
          <p:cNvSpPr/>
          <p:nvPr/>
        </p:nvSpPr>
        <p:spPr>
          <a:xfrm>
            <a:off x="9437274" y="5492820"/>
            <a:ext cx="2323964" cy="13126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Gets 12.5 Bitcoins for mining block + transaction fees</a:t>
            </a:r>
          </a:p>
        </p:txBody>
      </p:sp>
      <p:sp>
        <p:nvSpPr>
          <p:cNvPr id="108" name="TextBox 107">
            <a:extLst>
              <a:ext uri="{FF2B5EF4-FFF2-40B4-BE49-F238E27FC236}">
                <a16:creationId xmlns:a16="http://schemas.microsoft.com/office/drawing/2014/main" xmlns="" id="{8A00C3AD-8AF5-0B4C-BCCE-8D6E0198267F}"/>
              </a:ext>
            </a:extLst>
          </p:cNvPr>
          <p:cNvSpPr txBox="1"/>
          <p:nvPr/>
        </p:nvSpPr>
        <p:spPr>
          <a:xfrm flipH="1">
            <a:off x="9903985" y="5161043"/>
            <a:ext cx="13905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Miner Bob</a:t>
            </a:r>
          </a:p>
        </p:txBody>
      </p:sp>
      <p:cxnSp>
        <p:nvCxnSpPr>
          <p:cNvPr id="129" name="Straight Arrow Connector 128">
            <a:extLst>
              <a:ext uri="{FF2B5EF4-FFF2-40B4-BE49-F238E27FC236}">
                <a16:creationId xmlns:a16="http://schemas.microsoft.com/office/drawing/2014/main" xmlns="" id="{3289EFB4-DD44-5D4E-B8DC-F93C571494F8}"/>
              </a:ext>
            </a:extLst>
          </p:cNvPr>
          <p:cNvCxnSpPr>
            <a:cxnSpLocks/>
          </p:cNvCxnSpPr>
          <p:nvPr/>
        </p:nvCxnSpPr>
        <p:spPr>
          <a:xfrm>
            <a:off x="2703179" y="1320179"/>
            <a:ext cx="403770" cy="3019"/>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44" name="Straight Arrow Connector 143">
            <a:extLst>
              <a:ext uri="{FF2B5EF4-FFF2-40B4-BE49-F238E27FC236}">
                <a16:creationId xmlns:a16="http://schemas.microsoft.com/office/drawing/2014/main" xmlns="" id="{F2B96561-C578-C548-9358-722CC2A081D6}"/>
              </a:ext>
            </a:extLst>
          </p:cNvPr>
          <p:cNvCxnSpPr>
            <a:cxnSpLocks/>
          </p:cNvCxnSpPr>
          <p:nvPr/>
        </p:nvCxnSpPr>
        <p:spPr>
          <a:xfrm flipV="1">
            <a:off x="8316206" y="3716215"/>
            <a:ext cx="963387" cy="70338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51" name="Straight Arrow Connector 150">
            <a:extLst>
              <a:ext uri="{FF2B5EF4-FFF2-40B4-BE49-F238E27FC236}">
                <a16:creationId xmlns:a16="http://schemas.microsoft.com/office/drawing/2014/main" xmlns="" id="{FBA4962E-98B0-9C49-817E-8F9432591A0E}"/>
              </a:ext>
            </a:extLst>
          </p:cNvPr>
          <p:cNvCxnSpPr>
            <a:cxnSpLocks/>
          </p:cNvCxnSpPr>
          <p:nvPr/>
        </p:nvCxnSpPr>
        <p:spPr>
          <a:xfrm>
            <a:off x="8382668" y="4616398"/>
            <a:ext cx="696574" cy="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80" name="Rectangle 179">
            <a:extLst>
              <a:ext uri="{FF2B5EF4-FFF2-40B4-BE49-F238E27FC236}">
                <a16:creationId xmlns:a16="http://schemas.microsoft.com/office/drawing/2014/main" xmlns="" id="{24FB7E5D-B761-0B4F-BA11-2C9DEB773D96}"/>
              </a:ext>
            </a:extLst>
          </p:cNvPr>
          <p:cNvSpPr/>
          <p:nvPr/>
        </p:nvSpPr>
        <p:spPr>
          <a:xfrm>
            <a:off x="5920251" y="3988880"/>
            <a:ext cx="2323964" cy="13126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Validated block is added to blockchain</a:t>
            </a:r>
          </a:p>
        </p:txBody>
      </p:sp>
      <p:sp>
        <p:nvSpPr>
          <p:cNvPr id="190" name="Rectangle 189">
            <a:extLst>
              <a:ext uri="{FF2B5EF4-FFF2-40B4-BE49-F238E27FC236}">
                <a16:creationId xmlns:a16="http://schemas.microsoft.com/office/drawing/2014/main" xmlns="" id="{8D7B6555-A074-E844-B7B4-D80C5DE6BE4E}"/>
              </a:ext>
            </a:extLst>
          </p:cNvPr>
          <p:cNvSpPr/>
          <p:nvPr/>
        </p:nvSpPr>
        <p:spPr>
          <a:xfrm>
            <a:off x="9437274" y="3885921"/>
            <a:ext cx="2323964" cy="13126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Sally now has 1.55 fewer bitcoins in her wallet</a:t>
            </a:r>
          </a:p>
        </p:txBody>
      </p:sp>
      <p:sp>
        <p:nvSpPr>
          <p:cNvPr id="197" name="TextBox 196">
            <a:extLst>
              <a:ext uri="{FF2B5EF4-FFF2-40B4-BE49-F238E27FC236}">
                <a16:creationId xmlns:a16="http://schemas.microsoft.com/office/drawing/2014/main" xmlns="" id="{848B0147-4A74-9142-BE29-3DB4D44A958D}"/>
              </a:ext>
            </a:extLst>
          </p:cNvPr>
          <p:cNvSpPr txBox="1"/>
          <p:nvPr/>
        </p:nvSpPr>
        <p:spPr>
          <a:xfrm>
            <a:off x="10229023" y="3593299"/>
            <a:ext cx="124524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Sally</a:t>
            </a:r>
          </a:p>
        </p:txBody>
      </p:sp>
      <p:cxnSp>
        <p:nvCxnSpPr>
          <p:cNvPr id="42" name="Straight Arrow Connector 41">
            <a:extLst>
              <a:ext uri="{FF2B5EF4-FFF2-40B4-BE49-F238E27FC236}">
                <a16:creationId xmlns:a16="http://schemas.microsoft.com/office/drawing/2014/main" xmlns="" id="{3289EFB4-DD44-5D4E-B8DC-F93C571494F8}"/>
              </a:ext>
            </a:extLst>
          </p:cNvPr>
          <p:cNvCxnSpPr>
            <a:cxnSpLocks/>
          </p:cNvCxnSpPr>
          <p:nvPr/>
        </p:nvCxnSpPr>
        <p:spPr>
          <a:xfrm>
            <a:off x="5499428" y="1255814"/>
            <a:ext cx="403770" cy="3019"/>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xmlns="" id="{3289EFB4-DD44-5D4E-B8DC-F93C571494F8}"/>
              </a:ext>
            </a:extLst>
          </p:cNvPr>
          <p:cNvCxnSpPr>
            <a:cxnSpLocks/>
          </p:cNvCxnSpPr>
          <p:nvPr/>
        </p:nvCxnSpPr>
        <p:spPr>
          <a:xfrm>
            <a:off x="8295676" y="1252794"/>
            <a:ext cx="403770" cy="3019"/>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xmlns="" id="{3289EFB4-DD44-5D4E-B8DC-F93C571494F8}"/>
              </a:ext>
            </a:extLst>
          </p:cNvPr>
          <p:cNvCxnSpPr>
            <a:cxnSpLocks/>
          </p:cNvCxnSpPr>
          <p:nvPr/>
        </p:nvCxnSpPr>
        <p:spPr>
          <a:xfrm>
            <a:off x="2623090" y="4661235"/>
            <a:ext cx="403770" cy="3019"/>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xmlns="" id="{3289EFB4-DD44-5D4E-B8DC-F93C571494F8}"/>
              </a:ext>
            </a:extLst>
          </p:cNvPr>
          <p:cNvCxnSpPr>
            <a:cxnSpLocks/>
          </p:cNvCxnSpPr>
          <p:nvPr/>
        </p:nvCxnSpPr>
        <p:spPr>
          <a:xfrm>
            <a:off x="5478396" y="4643708"/>
            <a:ext cx="403770" cy="3019"/>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xmlns="" id="{848B0147-4A74-9142-BE29-3DB4D44A958D}"/>
              </a:ext>
            </a:extLst>
          </p:cNvPr>
          <p:cNvSpPr txBox="1"/>
          <p:nvPr/>
        </p:nvSpPr>
        <p:spPr>
          <a:xfrm>
            <a:off x="10253511" y="1986400"/>
            <a:ext cx="87273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Bill</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48" name="Straight Arrow Connector 47">
            <a:extLst>
              <a:ext uri="{FF2B5EF4-FFF2-40B4-BE49-F238E27FC236}">
                <a16:creationId xmlns:a16="http://schemas.microsoft.com/office/drawing/2014/main" xmlns="" id="{F2B96561-C578-C548-9358-722CC2A081D6}"/>
              </a:ext>
            </a:extLst>
          </p:cNvPr>
          <p:cNvCxnSpPr>
            <a:cxnSpLocks/>
          </p:cNvCxnSpPr>
          <p:nvPr/>
        </p:nvCxnSpPr>
        <p:spPr>
          <a:xfrm>
            <a:off x="8295676" y="4778510"/>
            <a:ext cx="1076438" cy="71431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824967" y="5790283"/>
            <a:ext cx="7667837" cy="835459"/>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white"/>
                </a:solidFill>
                <a:effectLst/>
                <a:uLnTx/>
                <a:uFillTx/>
                <a:latin typeface="Book Antiqua" panose="02040602050305030304" pitchFamily="18" charset="0"/>
                <a:ea typeface="+mn-ea"/>
                <a:cs typeface="+mn-cs"/>
              </a:rPr>
              <a:t>Mining Process Simplified</a:t>
            </a:r>
            <a:endParaRPr kumimoji="0" lang="en-US" sz="4000" b="0" i="0" u="none" strike="noStrike" kern="1200" cap="none" spc="0" normalizeH="0" baseline="0" noProof="0" dirty="0">
              <a:ln>
                <a:noFill/>
              </a:ln>
              <a:solidFill>
                <a:prstClr val="white"/>
              </a:solidFill>
              <a:effectLst/>
              <a:uLnTx/>
              <a:uFillTx/>
              <a:latin typeface="Book Antiqua" panose="02040602050305030304" pitchFamily="18" charset="0"/>
              <a:ea typeface="+mn-ea"/>
              <a:cs typeface="+mn-cs"/>
            </a:endParaRPr>
          </a:p>
        </p:txBody>
      </p:sp>
      <p:cxnSp>
        <p:nvCxnSpPr>
          <p:cNvPr id="32" name="Straight Arrow Connector 31">
            <a:extLst>
              <a:ext uri="{FF2B5EF4-FFF2-40B4-BE49-F238E27FC236}">
                <a16:creationId xmlns:a16="http://schemas.microsoft.com/office/drawing/2014/main" xmlns="" id="{F2B96561-C578-C548-9358-722CC2A081D6}"/>
              </a:ext>
            </a:extLst>
          </p:cNvPr>
          <p:cNvCxnSpPr>
            <a:cxnSpLocks/>
            <a:endCxn id="84" idx="1"/>
          </p:cNvCxnSpPr>
          <p:nvPr/>
        </p:nvCxnSpPr>
        <p:spPr>
          <a:xfrm flipH="1">
            <a:off x="2215509" y="1949992"/>
            <a:ext cx="6483937" cy="182886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65702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Flowchart: Multidocument 1"/>
          <p:cNvSpPr/>
          <p:nvPr/>
        </p:nvSpPr>
        <p:spPr>
          <a:xfrm>
            <a:off x="196643" y="3474631"/>
            <a:ext cx="3551998" cy="1540540"/>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1. Transaction Pool</a:t>
            </a:r>
          </a:p>
          <a:p>
            <a:pPr algn="ctr"/>
            <a:r>
              <a:rPr lang="en-US" sz="2000" dirty="0" smtClean="0"/>
              <a:t>Judy sends Ralph 2 Bitcoins</a:t>
            </a:r>
            <a:r>
              <a:rPr lang="en-US" sz="1600" dirty="0" smtClean="0"/>
              <a:t>.</a:t>
            </a:r>
          </a:p>
          <a:p>
            <a:pPr algn="ctr"/>
            <a:r>
              <a:rPr lang="en-US" sz="1600" dirty="0" smtClean="0"/>
              <a:t>Hillary sends Dan 1.5 Bitcoins</a:t>
            </a:r>
          </a:p>
          <a:p>
            <a:pPr algn="ctr"/>
            <a:r>
              <a:rPr lang="en-US" sz="1400" dirty="0" smtClean="0"/>
              <a:t>Doug sends Jill .5  Bitcoins …</a:t>
            </a:r>
          </a:p>
          <a:p>
            <a:pPr algn="ctr"/>
            <a:endParaRPr lang="en-US" dirty="0"/>
          </a:p>
        </p:txBody>
      </p:sp>
      <p:graphicFrame>
        <p:nvGraphicFramePr>
          <p:cNvPr id="4" name="Table 3"/>
          <p:cNvGraphicFramePr>
            <a:graphicFrameLocks noGrp="1"/>
          </p:cNvGraphicFramePr>
          <p:nvPr>
            <p:extLst/>
          </p:nvPr>
        </p:nvGraphicFramePr>
        <p:xfrm>
          <a:off x="7542798" y="2377043"/>
          <a:ext cx="2275029" cy="2638128"/>
        </p:xfrm>
        <a:graphic>
          <a:graphicData uri="http://schemas.openxmlformats.org/drawingml/2006/table">
            <a:tbl>
              <a:tblPr firstRow="1" bandRow="1">
                <a:tableStyleId>{5940675A-B579-460E-94D1-54222C63F5DA}</a:tableStyleId>
              </a:tblPr>
              <a:tblGrid>
                <a:gridCol w="758343">
                  <a:extLst>
                    <a:ext uri="{9D8B030D-6E8A-4147-A177-3AD203B41FA5}">
                      <a16:colId xmlns:a16="http://schemas.microsoft.com/office/drawing/2014/main" xmlns="" val="1613942996"/>
                    </a:ext>
                  </a:extLst>
                </a:gridCol>
                <a:gridCol w="758343">
                  <a:extLst>
                    <a:ext uri="{9D8B030D-6E8A-4147-A177-3AD203B41FA5}">
                      <a16:colId xmlns:a16="http://schemas.microsoft.com/office/drawing/2014/main" xmlns="" val="3217441562"/>
                    </a:ext>
                  </a:extLst>
                </a:gridCol>
                <a:gridCol w="758343">
                  <a:extLst>
                    <a:ext uri="{9D8B030D-6E8A-4147-A177-3AD203B41FA5}">
                      <a16:colId xmlns:a16="http://schemas.microsoft.com/office/drawing/2014/main" xmlns="" val="1996620018"/>
                    </a:ext>
                  </a:extLst>
                </a:gridCol>
              </a:tblGrid>
              <a:tr h="442068">
                <a:tc gridSpan="3">
                  <a:txBody>
                    <a:bodyPr/>
                    <a:lstStyle/>
                    <a:p>
                      <a:pPr algn="ctr"/>
                      <a:r>
                        <a:rPr lang="en-US" dirty="0" smtClean="0"/>
                        <a:t>Transactions</a:t>
                      </a:r>
                      <a:endParaRPr lang="en-US" dirty="0"/>
                    </a:p>
                  </a:txBody>
                  <a:tcP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xmlns="" val="2778785697"/>
                  </a:ext>
                </a:extLst>
              </a:tr>
              <a:tr h="442068">
                <a:tc>
                  <a:txBody>
                    <a:bodyPr/>
                    <a:lstStyle/>
                    <a:p>
                      <a:pPr algn="ctr"/>
                      <a:r>
                        <a:rPr lang="en-US" dirty="0" smtClean="0"/>
                        <a:t>Judy</a:t>
                      </a:r>
                      <a:endParaRPr lang="en-US" dirty="0"/>
                    </a:p>
                  </a:txBody>
                  <a:tcPr/>
                </a:tc>
                <a:tc>
                  <a:txBody>
                    <a:bodyPr/>
                    <a:lstStyle/>
                    <a:p>
                      <a:pPr algn="ctr"/>
                      <a:r>
                        <a:rPr lang="en-US" dirty="0" smtClean="0"/>
                        <a:t>2</a:t>
                      </a:r>
                      <a:endParaRPr lang="en-US" dirty="0"/>
                    </a:p>
                  </a:txBody>
                  <a:tcPr/>
                </a:tc>
                <a:tc>
                  <a:txBody>
                    <a:bodyPr/>
                    <a:lstStyle/>
                    <a:p>
                      <a:pPr algn="ctr"/>
                      <a:r>
                        <a:rPr lang="en-US" dirty="0" smtClean="0"/>
                        <a:t>Ralph</a:t>
                      </a:r>
                      <a:endParaRPr lang="en-US" dirty="0"/>
                    </a:p>
                  </a:txBody>
                  <a:tcPr/>
                </a:tc>
                <a:extLst>
                  <a:ext uri="{0D108BD9-81ED-4DB2-BD59-A6C34878D82A}">
                    <a16:rowId xmlns:a16="http://schemas.microsoft.com/office/drawing/2014/main" xmlns="" val="818283043"/>
                  </a:ext>
                </a:extLst>
              </a:tr>
              <a:tr h="438498">
                <a:tc>
                  <a:txBody>
                    <a:bodyPr/>
                    <a:lstStyle/>
                    <a:p>
                      <a:pPr algn="ctr"/>
                      <a:r>
                        <a:rPr lang="en-US" dirty="0" smtClean="0"/>
                        <a:t>Hilary</a:t>
                      </a:r>
                      <a:endParaRPr lang="en-US" dirty="0"/>
                    </a:p>
                  </a:txBody>
                  <a:tcPr/>
                </a:tc>
                <a:tc>
                  <a:txBody>
                    <a:bodyPr/>
                    <a:lstStyle/>
                    <a:p>
                      <a:pPr algn="ctr"/>
                      <a:r>
                        <a:rPr lang="en-US" dirty="0" smtClean="0"/>
                        <a:t>1.5</a:t>
                      </a:r>
                      <a:endParaRPr lang="en-US" dirty="0"/>
                    </a:p>
                  </a:txBody>
                  <a:tcPr/>
                </a:tc>
                <a:tc>
                  <a:txBody>
                    <a:bodyPr/>
                    <a:lstStyle/>
                    <a:p>
                      <a:pPr algn="ctr"/>
                      <a:r>
                        <a:rPr lang="en-US" dirty="0" smtClean="0"/>
                        <a:t>Dan</a:t>
                      </a:r>
                      <a:endParaRPr lang="en-US" dirty="0"/>
                    </a:p>
                  </a:txBody>
                  <a:tcPr/>
                </a:tc>
                <a:extLst>
                  <a:ext uri="{0D108BD9-81ED-4DB2-BD59-A6C34878D82A}">
                    <a16:rowId xmlns:a16="http://schemas.microsoft.com/office/drawing/2014/main" xmlns="" val="1419665409"/>
                  </a:ext>
                </a:extLst>
              </a:tr>
              <a:tr h="438498">
                <a:tc>
                  <a:txBody>
                    <a:bodyPr/>
                    <a:lstStyle/>
                    <a:p>
                      <a:pPr algn="ctr"/>
                      <a:r>
                        <a:rPr lang="en-US" dirty="0" smtClean="0"/>
                        <a:t>Doug</a:t>
                      </a:r>
                      <a:endParaRPr lang="en-US" dirty="0"/>
                    </a:p>
                  </a:txBody>
                  <a:tcPr/>
                </a:tc>
                <a:tc>
                  <a:txBody>
                    <a:bodyPr/>
                    <a:lstStyle/>
                    <a:p>
                      <a:pPr algn="ctr"/>
                      <a:r>
                        <a:rPr lang="en-US" dirty="0" smtClean="0"/>
                        <a:t>.5</a:t>
                      </a:r>
                      <a:endParaRPr lang="en-US" dirty="0"/>
                    </a:p>
                  </a:txBody>
                  <a:tcPr/>
                </a:tc>
                <a:tc>
                  <a:txBody>
                    <a:bodyPr/>
                    <a:lstStyle/>
                    <a:p>
                      <a:pPr algn="ctr"/>
                      <a:r>
                        <a:rPr lang="en-US" dirty="0" smtClean="0"/>
                        <a:t>Jill</a:t>
                      </a:r>
                      <a:endParaRPr lang="en-US" dirty="0"/>
                    </a:p>
                  </a:txBody>
                  <a:tcPr/>
                </a:tc>
                <a:extLst>
                  <a:ext uri="{0D108BD9-81ED-4DB2-BD59-A6C34878D82A}">
                    <a16:rowId xmlns:a16="http://schemas.microsoft.com/office/drawing/2014/main" xmlns="" val="211718564"/>
                  </a:ext>
                </a:extLst>
              </a:tr>
              <a:tr h="438498">
                <a:tc>
                  <a:txBody>
                    <a:bodyPr/>
                    <a:lstStyle/>
                    <a:p>
                      <a:pPr algn="ctr"/>
                      <a:r>
                        <a:rPr lang="en-US" dirty="0" smtClean="0"/>
                        <a:t>Hank</a:t>
                      </a:r>
                      <a:endParaRPr lang="en-US" dirty="0"/>
                    </a:p>
                  </a:txBody>
                  <a:tcPr/>
                </a:tc>
                <a:tc>
                  <a:txBody>
                    <a:bodyPr/>
                    <a:lstStyle/>
                    <a:p>
                      <a:pPr algn="ctr"/>
                      <a:r>
                        <a:rPr lang="en-US" dirty="0" smtClean="0"/>
                        <a:t>10</a:t>
                      </a:r>
                      <a:endParaRPr lang="en-US" dirty="0"/>
                    </a:p>
                  </a:txBody>
                  <a:tcPr/>
                </a:tc>
                <a:tc>
                  <a:txBody>
                    <a:bodyPr/>
                    <a:lstStyle/>
                    <a:p>
                      <a:pPr algn="ctr"/>
                      <a:r>
                        <a:rPr lang="en-US" dirty="0" smtClean="0"/>
                        <a:t>Ralph</a:t>
                      </a:r>
                      <a:endParaRPr lang="en-US" dirty="0"/>
                    </a:p>
                  </a:txBody>
                  <a:tcPr/>
                </a:tc>
                <a:extLst>
                  <a:ext uri="{0D108BD9-81ED-4DB2-BD59-A6C34878D82A}">
                    <a16:rowId xmlns:a16="http://schemas.microsoft.com/office/drawing/2014/main" xmlns="" val="4156764884"/>
                  </a:ext>
                </a:extLst>
              </a:tr>
              <a:tr h="438498">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extLst>
                  <a:ext uri="{0D108BD9-81ED-4DB2-BD59-A6C34878D82A}">
                    <a16:rowId xmlns:a16="http://schemas.microsoft.com/office/drawing/2014/main" xmlns="" val="4131503895"/>
                  </a:ext>
                </a:extLst>
              </a:tr>
            </a:tbl>
          </a:graphicData>
        </a:graphic>
      </p:graphicFrame>
      <p:sp>
        <p:nvSpPr>
          <p:cNvPr id="7" name="Oval 6"/>
          <p:cNvSpPr/>
          <p:nvPr/>
        </p:nvSpPr>
        <p:spPr>
          <a:xfrm>
            <a:off x="3583585" y="192703"/>
            <a:ext cx="2011680" cy="2103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3. Miner</a:t>
            </a:r>
          </a:p>
          <a:p>
            <a:pPr algn="ctr"/>
            <a:r>
              <a:rPr lang="en-US" dirty="0" smtClean="0"/>
              <a:t>Assembles valid bitcoin transactions into block of 1 </a:t>
            </a:r>
            <a:r>
              <a:rPr lang="en-US" dirty="0" err="1" smtClean="0"/>
              <a:t>mb</a:t>
            </a:r>
            <a:endParaRPr lang="en-US" dirty="0"/>
          </a:p>
        </p:txBody>
      </p:sp>
      <p:sp>
        <p:nvSpPr>
          <p:cNvPr id="9" name="Oval 8"/>
          <p:cNvSpPr/>
          <p:nvPr/>
        </p:nvSpPr>
        <p:spPr>
          <a:xfrm>
            <a:off x="6895857" y="128479"/>
            <a:ext cx="2011680" cy="2103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4. Miner</a:t>
            </a:r>
          </a:p>
          <a:p>
            <a:pPr algn="ctr"/>
            <a:r>
              <a:rPr lang="en-US" dirty="0" smtClean="0"/>
              <a:t>Searches for a hash has the right  number of leading zeros</a:t>
            </a:r>
            <a:endParaRPr lang="en-US" dirty="0"/>
          </a:p>
        </p:txBody>
      </p:sp>
      <p:sp>
        <p:nvSpPr>
          <p:cNvPr id="13" name="Oval 12"/>
          <p:cNvSpPr/>
          <p:nvPr/>
        </p:nvSpPr>
        <p:spPr>
          <a:xfrm>
            <a:off x="569033" y="148845"/>
            <a:ext cx="2011680" cy="2103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2. Miner</a:t>
            </a:r>
          </a:p>
          <a:p>
            <a:pPr algn="ctr"/>
            <a:r>
              <a:rPr lang="en-US" dirty="0" smtClean="0"/>
              <a:t>Check to see if sender has Bitcoin</a:t>
            </a:r>
            <a:endParaRPr lang="en-US" dirty="0"/>
          </a:p>
        </p:txBody>
      </p:sp>
      <p:graphicFrame>
        <p:nvGraphicFramePr>
          <p:cNvPr id="15" name="Table 14"/>
          <p:cNvGraphicFramePr>
            <a:graphicFrameLocks noGrp="1"/>
          </p:cNvGraphicFramePr>
          <p:nvPr>
            <p:extLst/>
          </p:nvPr>
        </p:nvGraphicFramePr>
        <p:xfrm>
          <a:off x="3946305" y="3518489"/>
          <a:ext cx="3409535" cy="1828800"/>
        </p:xfrm>
        <a:graphic>
          <a:graphicData uri="http://schemas.openxmlformats.org/drawingml/2006/table">
            <a:tbl>
              <a:tblPr firstRow="1" bandRow="1">
                <a:tableStyleId>{5940675A-B579-460E-94D1-54222C63F5DA}</a:tableStyleId>
              </a:tblPr>
              <a:tblGrid>
                <a:gridCol w="539072">
                  <a:extLst>
                    <a:ext uri="{9D8B030D-6E8A-4147-A177-3AD203B41FA5}">
                      <a16:colId xmlns:a16="http://schemas.microsoft.com/office/drawing/2014/main" xmlns="" val="1189577218"/>
                    </a:ext>
                  </a:extLst>
                </a:gridCol>
                <a:gridCol w="539072">
                  <a:extLst>
                    <a:ext uri="{9D8B030D-6E8A-4147-A177-3AD203B41FA5}">
                      <a16:colId xmlns:a16="http://schemas.microsoft.com/office/drawing/2014/main" xmlns="" val="2698388315"/>
                    </a:ext>
                  </a:extLst>
                </a:gridCol>
                <a:gridCol w="539072">
                  <a:extLst>
                    <a:ext uri="{9D8B030D-6E8A-4147-A177-3AD203B41FA5}">
                      <a16:colId xmlns:a16="http://schemas.microsoft.com/office/drawing/2014/main" xmlns="" val="3722206326"/>
                    </a:ext>
                  </a:extLst>
                </a:gridCol>
                <a:gridCol w="539072">
                  <a:extLst>
                    <a:ext uri="{9D8B030D-6E8A-4147-A177-3AD203B41FA5}">
                      <a16:colId xmlns:a16="http://schemas.microsoft.com/office/drawing/2014/main" xmlns="" val="3359083398"/>
                    </a:ext>
                  </a:extLst>
                </a:gridCol>
                <a:gridCol w="539072">
                  <a:extLst>
                    <a:ext uri="{9D8B030D-6E8A-4147-A177-3AD203B41FA5}">
                      <a16:colId xmlns:a16="http://schemas.microsoft.com/office/drawing/2014/main" xmlns="" val="1181652326"/>
                    </a:ext>
                  </a:extLst>
                </a:gridCol>
                <a:gridCol w="714175">
                  <a:extLst>
                    <a:ext uri="{9D8B030D-6E8A-4147-A177-3AD203B41FA5}">
                      <a16:colId xmlns:a16="http://schemas.microsoft.com/office/drawing/2014/main" xmlns="" val="2770381639"/>
                    </a:ext>
                  </a:extLst>
                </a:gridCol>
              </a:tblGrid>
              <a:tr h="213219">
                <a:tc gridSpan="6">
                  <a:txBody>
                    <a:bodyPr/>
                    <a:lstStyle/>
                    <a:p>
                      <a:pPr algn="ctr"/>
                      <a:r>
                        <a:rPr lang="en-US" sz="1800" dirty="0" smtClean="0">
                          <a:solidFill>
                            <a:schemeClr val="tx1"/>
                          </a:solidFill>
                        </a:rPr>
                        <a:t>Block</a:t>
                      </a:r>
                      <a:r>
                        <a:rPr lang="en-US" sz="1800" baseline="0" dirty="0" smtClean="0">
                          <a:solidFill>
                            <a:schemeClr val="tx1"/>
                          </a:solidFill>
                        </a:rPr>
                        <a:t> C</a:t>
                      </a:r>
                      <a:r>
                        <a:rPr lang="en-US" sz="1800" dirty="0" smtClean="0">
                          <a:solidFill>
                            <a:schemeClr val="tx1"/>
                          </a:solidFill>
                        </a:rPr>
                        <a:t>hain Ledger</a:t>
                      </a:r>
                      <a:endParaRPr lang="en-US" sz="1800" dirty="0">
                        <a:solidFill>
                          <a:schemeClr val="tx1"/>
                        </a:solidFill>
                      </a:endParaRPr>
                    </a:p>
                  </a:txBody>
                  <a:tcPr>
                    <a:solidFill>
                      <a:schemeClr val="accent6"/>
                    </a:solidFill>
                  </a:tcPr>
                </a:tc>
                <a:tc hMerge="1">
                  <a:txBody>
                    <a:bodyPr/>
                    <a:lstStyle/>
                    <a:p>
                      <a:endParaRPr lang="en-US" dirty="0">
                        <a:solidFill>
                          <a:schemeClr val="accent6"/>
                        </a:solidFill>
                      </a:endParaRPr>
                    </a:p>
                  </a:txBody>
                  <a:tcPr>
                    <a:solidFill>
                      <a:schemeClr val="accent6"/>
                    </a:solidFill>
                  </a:tcPr>
                </a:tc>
                <a:tc hMerge="1">
                  <a:txBody>
                    <a:bodyPr/>
                    <a:lstStyle/>
                    <a:p>
                      <a:endParaRPr lang="en-US" dirty="0">
                        <a:solidFill>
                          <a:schemeClr val="accent6"/>
                        </a:solidFill>
                      </a:endParaRPr>
                    </a:p>
                  </a:txBody>
                  <a:tcPr>
                    <a:solidFill>
                      <a:schemeClr val="accent6"/>
                    </a:solidFill>
                  </a:tcPr>
                </a:tc>
                <a:tc hMerge="1">
                  <a:txBody>
                    <a:bodyPr/>
                    <a:lstStyle/>
                    <a:p>
                      <a:endParaRPr lang="en-US" dirty="0">
                        <a:solidFill>
                          <a:schemeClr val="accent6"/>
                        </a:solidFill>
                      </a:endParaRPr>
                    </a:p>
                  </a:txBody>
                  <a:tcPr>
                    <a:solidFill>
                      <a:schemeClr val="accent6"/>
                    </a:solidFill>
                  </a:tcPr>
                </a:tc>
                <a:tc hMerge="1">
                  <a:txBody>
                    <a:bodyPr/>
                    <a:lstStyle/>
                    <a:p>
                      <a:endParaRPr lang="en-US" dirty="0">
                        <a:solidFill>
                          <a:schemeClr val="accent6"/>
                        </a:solidFill>
                      </a:endParaRPr>
                    </a:p>
                  </a:txBody>
                  <a:tcPr>
                    <a:solidFill>
                      <a:schemeClr val="accent6"/>
                    </a:solidFill>
                  </a:tcPr>
                </a:tc>
                <a:tc hMerge="1">
                  <a:txBody>
                    <a:bodyPr/>
                    <a:lstStyle/>
                    <a:p>
                      <a:endParaRPr lang="en-US" dirty="0">
                        <a:solidFill>
                          <a:schemeClr val="accent6"/>
                        </a:solidFill>
                      </a:endParaRPr>
                    </a:p>
                  </a:txBody>
                  <a:tcPr>
                    <a:solidFill>
                      <a:schemeClr val="accent6"/>
                    </a:solidFill>
                  </a:tcPr>
                </a:tc>
                <a:extLst>
                  <a:ext uri="{0D108BD9-81ED-4DB2-BD59-A6C34878D82A}">
                    <a16:rowId xmlns:a16="http://schemas.microsoft.com/office/drawing/2014/main" xmlns="" val="475661279"/>
                  </a:ext>
                </a:extLst>
              </a:tr>
              <a:tr h="213219">
                <a:tc>
                  <a:txBody>
                    <a:bodyPr/>
                    <a:lstStyle/>
                    <a:p>
                      <a:r>
                        <a:rPr lang="en-US" dirty="0" smtClean="0">
                          <a:solidFill>
                            <a:schemeClr val="tx1"/>
                          </a:solidFill>
                        </a:rPr>
                        <a:t>B1</a:t>
                      </a:r>
                      <a:endParaRPr lang="en-US" dirty="0">
                        <a:solidFill>
                          <a:schemeClr val="tx1"/>
                        </a:solidFill>
                      </a:endParaRPr>
                    </a:p>
                  </a:txBody>
                  <a:tcPr>
                    <a:solidFill>
                      <a:schemeClr val="accent6"/>
                    </a:solidFill>
                  </a:tcPr>
                </a:tc>
                <a:tc>
                  <a:txBody>
                    <a:bodyPr/>
                    <a:lstStyle/>
                    <a:p>
                      <a:r>
                        <a:rPr lang="en-US" dirty="0" smtClean="0">
                          <a:solidFill>
                            <a:schemeClr val="tx1"/>
                          </a:solidFill>
                        </a:rPr>
                        <a:t>B2</a:t>
                      </a:r>
                      <a:endParaRPr lang="en-US" dirty="0">
                        <a:solidFill>
                          <a:schemeClr val="tx1"/>
                        </a:solidFill>
                      </a:endParaRPr>
                    </a:p>
                  </a:txBody>
                  <a:tcPr>
                    <a:solidFill>
                      <a:schemeClr val="accent6"/>
                    </a:solidFill>
                  </a:tcPr>
                </a:tc>
                <a:tc>
                  <a:txBody>
                    <a:bodyPr/>
                    <a:lstStyle/>
                    <a:p>
                      <a:r>
                        <a:rPr lang="en-US" dirty="0" smtClean="0">
                          <a:solidFill>
                            <a:schemeClr val="tx1"/>
                          </a:solidFill>
                        </a:rPr>
                        <a:t>B3</a:t>
                      </a:r>
                      <a:endParaRPr lang="en-US" dirty="0">
                        <a:solidFill>
                          <a:schemeClr val="tx1"/>
                        </a:solidFill>
                      </a:endParaRPr>
                    </a:p>
                  </a:txBody>
                  <a:tcPr>
                    <a:solidFill>
                      <a:schemeClr val="accent6"/>
                    </a:solidFill>
                  </a:tcPr>
                </a:tc>
                <a:tc>
                  <a:txBody>
                    <a:bodyPr/>
                    <a:lstStyle/>
                    <a:p>
                      <a:r>
                        <a:rPr lang="en-US" dirty="0" smtClean="0">
                          <a:solidFill>
                            <a:schemeClr val="tx1"/>
                          </a:solidFill>
                        </a:rPr>
                        <a:t>B4</a:t>
                      </a:r>
                      <a:endParaRPr lang="en-US" dirty="0">
                        <a:solidFill>
                          <a:schemeClr val="tx1"/>
                        </a:solidFill>
                      </a:endParaRPr>
                    </a:p>
                  </a:txBody>
                  <a:tcPr>
                    <a:solidFill>
                      <a:schemeClr val="accent6"/>
                    </a:solidFill>
                  </a:tcPr>
                </a:tc>
                <a:tc>
                  <a:txBody>
                    <a:bodyPr/>
                    <a:lstStyle/>
                    <a:p>
                      <a:r>
                        <a:rPr lang="en-US" dirty="0" smtClean="0">
                          <a:solidFill>
                            <a:schemeClr val="tx1"/>
                          </a:solidFill>
                        </a:rPr>
                        <a:t>B5</a:t>
                      </a:r>
                      <a:endParaRPr lang="en-US" dirty="0">
                        <a:solidFill>
                          <a:schemeClr val="tx1"/>
                        </a:solidFill>
                      </a:endParaRPr>
                    </a:p>
                  </a:txBody>
                  <a:tcPr>
                    <a:solidFill>
                      <a:schemeClr val="accent6"/>
                    </a:solidFill>
                  </a:tcPr>
                </a:tc>
                <a:tc>
                  <a:txBody>
                    <a:bodyPr/>
                    <a:lstStyle/>
                    <a:p>
                      <a:r>
                        <a:rPr lang="en-US" dirty="0" smtClean="0">
                          <a:solidFill>
                            <a:schemeClr val="tx1"/>
                          </a:solidFill>
                        </a:rPr>
                        <a:t>B6</a:t>
                      </a:r>
                      <a:endParaRPr lang="en-US" dirty="0">
                        <a:solidFill>
                          <a:schemeClr val="tx1"/>
                        </a:solidFill>
                      </a:endParaRPr>
                    </a:p>
                  </a:txBody>
                  <a:tcPr>
                    <a:solidFill>
                      <a:schemeClr val="accent6"/>
                    </a:solidFill>
                  </a:tcPr>
                </a:tc>
                <a:extLst>
                  <a:ext uri="{0D108BD9-81ED-4DB2-BD59-A6C34878D82A}">
                    <a16:rowId xmlns:a16="http://schemas.microsoft.com/office/drawing/2014/main" xmlns="" val="3532193492"/>
                  </a:ext>
                </a:extLst>
              </a:tr>
              <a:tr h="213219">
                <a:tc>
                  <a:txBody>
                    <a:bodyPr/>
                    <a:lstStyle/>
                    <a:p>
                      <a:r>
                        <a:rPr lang="en-US" dirty="0" smtClean="0">
                          <a:solidFill>
                            <a:schemeClr val="tx1"/>
                          </a:solidFill>
                        </a:rPr>
                        <a:t>B7</a:t>
                      </a:r>
                      <a:endParaRPr lang="en-US" dirty="0">
                        <a:solidFill>
                          <a:schemeClr val="tx1"/>
                        </a:solidFill>
                      </a:endParaRPr>
                    </a:p>
                  </a:txBody>
                  <a:tcPr>
                    <a:solidFill>
                      <a:schemeClr val="accent6"/>
                    </a:solidFill>
                  </a:tcPr>
                </a:tc>
                <a:tc>
                  <a:txBody>
                    <a:bodyPr/>
                    <a:lstStyle/>
                    <a:p>
                      <a:r>
                        <a:rPr lang="en-US" dirty="0" smtClean="0">
                          <a:solidFill>
                            <a:schemeClr val="tx1"/>
                          </a:solidFill>
                        </a:rPr>
                        <a:t>B8</a:t>
                      </a:r>
                      <a:endParaRPr lang="en-US" dirty="0">
                        <a:solidFill>
                          <a:schemeClr val="tx1"/>
                        </a:solidFill>
                      </a:endParaRPr>
                    </a:p>
                  </a:txBody>
                  <a:tcPr>
                    <a:solidFill>
                      <a:schemeClr val="accent6"/>
                    </a:solidFill>
                  </a:tcPr>
                </a:tc>
                <a:tc>
                  <a:txBody>
                    <a:bodyPr/>
                    <a:lstStyle/>
                    <a:p>
                      <a:r>
                        <a:rPr lang="en-US" dirty="0" smtClean="0">
                          <a:solidFill>
                            <a:schemeClr val="tx1"/>
                          </a:solidFill>
                        </a:rPr>
                        <a:t>B9</a:t>
                      </a:r>
                      <a:endParaRPr lang="en-US" dirty="0">
                        <a:solidFill>
                          <a:schemeClr val="tx1"/>
                        </a:solidFill>
                      </a:endParaRPr>
                    </a:p>
                  </a:txBody>
                  <a:tcPr>
                    <a:solidFill>
                      <a:schemeClr val="accent6"/>
                    </a:solidFill>
                  </a:tcPr>
                </a:tc>
                <a:tc>
                  <a:txBody>
                    <a:bodyPr/>
                    <a:lstStyle/>
                    <a:p>
                      <a:r>
                        <a:rPr lang="en-US" dirty="0" smtClean="0">
                          <a:solidFill>
                            <a:schemeClr val="tx1"/>
                          </a:solidFill>
                        </a:rPr>
                        <a:t>B10</a:t>
                      </a:r>
                      <a:endParaRPr lang="en-US" dirty="0">
                        <a:solidFill>
                          <a:schemeClr val="tx1"/>
                        </a:solidFill>
                      </a:endParaRPr>
                    </a:p>
                  </a:txBody>
                  <a:tcPr>
                    <a:solidFill>
                      <a:schemeClr val="accent6"/>
                    </a:solidFill>
                  </a:tcPr>
                </a:tc>
                <a:tc>
                  <a:txBody>
                    <a:bodyPr/>
                    <a:lstStyle/>
                    <a:p>
                      <a:r>
                        <a:rPr lang="en-US" dirty="0" smtClean="0">
                          <a:solidFill>
                            <a:schemeClr val="tx1"/>
                          </a:solidFill>
                        </a:rPr>
                        <a:t>B11</a:t>
                      </a:r>
                      <a:endParaRPr lang="en-US" dirty="0">
                        <a:solidFill>
                          <a:schemeClr val="tx1"/>
                        </a:solidFill>
                      </a:endParaRPr>
                    </a:p>
                  </a:txBody>
                  <a:tcPr>
                    <a:solidFill>
                      <a:schemeClr val="accent6"/>
                    </a:solidFill>
                  </a:tcPr>
                </a:tc>
                <a:tc>
                  <a:txBody>
                    <a:bodyPr/>
                    <a:lstStyle/>
                    <a:p>
                      <a:r>
                        <a:rPr lang="en-US" dirty="0" smtClean="0">
                          <a:solidFill>
                            <a:schemeClr val="tx1"/>
                          </a:solidFill>
                        </a:rPr>
                        <a:t>B12</a:t>
                      </a:r>
                      <a:endParaRPr lang="en-US" dirty="0">
                        <a:solidFill>
                          <a:schemeClr val="tx1"/>
                        </a:solidFill>
                      </a:endParaRPr>
                    </a:p>
                  </a:txBody>
                  <a:tcPr>
                    <a:solidFill>
                      <a:schemeClr val="accent6"/>
                    </a:solidFill>
                  </a:tcPr>
                </a:tc>
                <a:extLst>
                  <a:ext uri="{0D108BD9-81ED-4DB2-BD59-A6C34878D82A}">
                    <a16:rowId xmlns:a16="http://schemas.microsoft.com/office/drawing/2014/main" xmlns="" val="277815863"/>
                  </a:ext>
                </a:extLst>
              </a:tr>
              <a:tr h="213219">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xmlns="" val="3473736598"/>
                  </a:ext>
                </a:extLst>
              </a:tr>
              <a:tr h="213219">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2493470890"/>
                  </a:ext>
                </a:extLst>
              </a:tr>
            </a:tbl>
          </a:graphicData>
        </a:graphic>
      </p:graphicFrame>
      <p:sp>
        <p:nvSpPr>
          <p:cNvPr id="16" name="Oval 15"/>
          <p:cNvSpPr/>
          <p:nvPr/>
        </p:nvSpPr>
        <p:spPr>
          <a:xfrm>
            <a:off x="9851090" y="176008"/>
            <a:ext cx="2011680" cy="2103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5. Miner</a:t>
            </a:r>
          </a:p>
          <a:p>
            <a:pPr algn="ctr"/>
            <a:r>
              <a:rPr lang="en-US" dirty="0" smtClean="0"/>
              <a:t>broadcasts to other miners.</a:t>
            </a:r>
            <a:endParaRPr lang="en-US" dirty="0"/>
          </a:p>
        </p:txBody>
      </p:sp>
      <p:sp>
        <p:nvSpPr>
          <p:cNvPr id="10" name="Oval 9"/>
          <p:cNvSpPr/>
          <p:nvPr/>
        </p:nvSpPr>
        <p:spPr>
          <a:xfrm>
            <a:off x="9969054" y="4612640"/>
            <a:ext cx="2011680" cy="2103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6.Miners</a:t>
            </a:r>
          </a:p>
          <a:p>
            <a:pPr algn="ctr"/>
            <a:r>
              <a:rPr lang="en-US" dirty="0" smtClean="0"/>
              <a:t>Add validated transactions to block chain ledger</a:t>
            </a:r>
            <a:endParaRPr lang="en-US" dirty="0"/>
          </a:p>
        </p:txBody>
      </p:sp>
      <p:cxnSp>
        <p:nvCxnSpPr>
          <p:cNvPr id="6" name="Straight Arrow Connector 5"/>
          <p:cNvCxnSpPr/>
          <p:nvPr/>
        </p:nvCxnSpPr>
        <p:spPr>
          <a:xfrm>
            <a:off x="2714119" y="1186759"/>
            <a:ext cx="67469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2558557" y="1777586"/>
            <a:ext cx="2712611" cy="1697045"/>
          </a:xfrm>
          <a:prstGeom prst="straightConnector1">
            <a:avLst/>
          </a:prstGeom>
          <a:ln w="2222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1574873" y="2357878"/>
            <a:ext cx="5935" cy="107289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9073665" y="1201403"/>
            <a:ext cx="67469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5567148" y="1837090"/>
            <a:ext cx="1727732" cy="1041577"/>
          </a:xfrm>
          <a:prstGeom prst="straightConnector1">
            <a:avLst/>
          </a:prstGeom>
          <a:ln w="2222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5694301" y="1227568"/>
            <a:ext cx="772321" cy="1869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10974894" y="2377043"/>
            <a:ext cx="0" cy="205584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958716" y="4612640"/>
            <a:ext cx="551188" cy="386080"/>
          </a:xfrm>
          <a:prstGeom prst="rect">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B13</a:t>
            </a:r>
            <a:endParaRPr lang="en-US" dirty="0">
              <a:solidFill>
                <a:schemeClr val="tx1"/>
              </a:solidFill>
            </a:endParaRPr>
          </a:p>
        </p:txBody>
      </p:sp>
      <p:sp>
        <p:nvSpPr>
          <p:cNvPr id="18" name="U-Turn Arrow 17"/>
          <p:cNvSpPr/>
          <p:nvPr/>
        </p:nvSpPr>
        <p:spPr>
          <a:xfrm flipH="1" flipV="1">
            <a:off x="4023066" y="4998720"/>
            <a:ext cx="4815896" cy="1033272"/>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Arrow Connector 23"/>
          <p:cNvCxnSpPr/>
          <p:nvPr/>
        </p:nvCxnSpPr>
        <p:spPr>
          <a:xfrm flipH="1" flipV="1">
            <a:off x="8963315" y="5648439"/>
            <a:ext cx="895390" cy="14168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549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circle(in)">
                                      <p:cBhvr>
                                        <p:cTn id="2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t>Nonce from a Crypto Perspective</a:t>
            </a:r>
            <a:endParaRPr lang="en-US" sz="5400" dirty="0"/>
          </a:p>
        </p:txBody>
      </p:sp>
      <p:sp>
        <p:nvSpPr>
          <p:cNvPr id="3" name="Content Placeholder 2"/>
          <p:cNvSpPr>
            <a:spLocks noGrp="1"/>
          </p:cNvSpPr>
          <p:nvPr>
            <p:ph idx="1"/>
          </p:nvPr>
        </p:nvSpPr>
        <p:spPr/>
        <p:txBody>
          <a:bodyPr>
            <a:normAutofit fontScale="77500" lnSpcReduction="20000"/>
          </a:bodyPr>
          <a:lstStyle/>
          <a:p>
            <a:r>
              <a:rPr lang="en-US" dirty="0" smtClean="0"/>
              <a:t>“(Number ONCE) An arbitrary number that is generated to provide a unique identification or for security purposes such as when logging into a network (see initialization vector). The nonce is used only once and not repeated.</a:t>
            </a:r>
          </a:p>
          <a:p>
            <a:r>
              <a:rPr lang="en-US" dirty="0" smtClean="0"/>
              <a:t>Although random and pseudo-random numbers theoretically produce unique numbers, there is the possibility that the same number can be generated more than once. However, if a very large, true random number is used, the chances are extremely small. A perfect nonce is the time of day; for example, 12.53 seconds past 5:13pm on 1/18/2012 because it can only occur once.”</a:t>
            </a:r>
          </a:p>
          <a:p>
            <a:pPr lvl="1">
              <a:buFont typeface="Wingdings" panose="05000000000000000000" pitchFamily="2" charset="2"/>
              <a:buChar char="q"/>
            </a:pPr>
            <a:r>
              <a:rPr lang="en-US" dirty="0" smtClean="0"/>
              <a:t>Read more at </a:t>
            </a:r>
            <a:r>
              <a:rPr lang="en-US" dirty="0" smtClean="0">
                <a:hlinkClick r:id="rId2"/>
              </a:rPr>
              <a:t>http://www.yourdictionary.com/nonce#websters#Ubbks1qRqkVPVxlq.99</a:t>
            </a:r>
            <a:r>
              <a:rPr lang="en-US" dirty="0" smtClean="0"/>
              <a:t> </a:t>
            </a:r>
            <a:endParaRPr lang="en-US" dirty="0"/>
          </a:p>
        </p:txBody>
      </p:sp>
    </p:spTree>
    <p:extLst>
      <p:ext uri="{BB962C8B-B14F-4D97-AF65-F5344CB8AC3E}">
        <p14:creationId xmlns:p14="http://schemas.microsoft.com/office/powerpoint/2010/main" val="32411481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t>How the Nonce is Used in Mining</a:t>
            </a:r>
            <a:endParaRPr lang="en-US" sz="5400" dirty="0"/>
          </a:p>
        </p:txBody>
      </p:sp>
      <p:sp>
        <p:nvSpPr>
          <p:cNvPr id="3" name="Content Placeholder 2"/>
          <p:cNvSpPr>
            <a:spLocks noGrp="1"/>
          </p:cNvSpPr>
          <p:nvPr>
            <p:ph idx="1"/>
          </p:nvPr>
        </p:nvSpPr>
        <p:spPr/>
        <p:txBody>
          <a:bodyPr>
            <a:normAutofit fontScale="77500" lnSpcReduction="20000"/>
          </a:bodyPr>
          <a:lstStyle/>
          <a:p>
            <a:r>
              <a:rPr lang="en-US" dirty="0" smtClean="0"/>
              <a:t>In the construction of a SHA 224,256, or 512 hash, this algorithm was developed by NSA.</a:t>
            </a:r>
          </a:p>
          <a:p>
            <a:r>
              <a:rPr lang="en-US" dirty="0" smtClean="0"/>
              <a:t>A cryptographic hash is derived from a mathematical operation on text; it is used to make sure that the text has not been altered in any way.</a:t>
            </a:r>
          </a:p>
          <a:p>
            <a:r>
              <a:rPr lang="en-US" dirty="0" smtClean="0"/>
              <a:t>In Bitcoin mining the </a:t>
            </a:r>
            <a:r>
              <a:rPr lang="en-US" dirty="0"/>
              <a:t>SHA 224,256, or 512 </a:t>
            </a:r>
            <a:r>
              <a:rPr lang="en-US" dirty="0" smtClean="0"/>
              <a:t>hash, is generated by adding a nonce or unique value to the end of the text that is being hashed.</a:t>
            </a:r>
          </a:p>
          <a:p>
            <a:r>
              <a:rPr lang="en-US" dirty="0"/>
              <a:t>T</a:t>
            </a:r>
            <a:r>
              <a:rPr lang="en-US" dirty="0" smtClean="0"/>
              <a:t>he goal is to generate a SHA256 hash that starts with zeros.</a:t>
            </a:r>
          </a:p>
          <a:p>
            <a:r>
              <a:rPr lang="en-US" dirty="0" smtClean="0"/>
              <a:t>The nonce is the random number that is added to the end of the text being hashed until the desired number of leading zeros are generated. </a:t>
            </a:r>
          </a:p>
          <a:p>
            <a:r>
              <a:rPr lang="en-US" dirty="0" smtClean="0"/>
              <a:t>This adding of a random number, or nonce, to generate a hash with leading zeros is what mining is all about.</a:t>
            </a:r>
          </a:p>
          <a:p>
            <a:endParaRPr lang="en-US" dirty="0"/>
          </a:p>
        </p:txBody>
      </p:sp>
    </p:spTree>
    <p:extLst>
      <p:ext uri="{BB962C8B-B14F-4D97-AF65-F5344CB8AC3E}">
        <p14:creationId xmlns:p14="http://schemas.microsoft.com/office/powerpoint/2010/main" val="4305146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The material discussed in this paper used as the </a:t>
            </a:r>
            <a:r>
              <a:rPr lang="en-US" dirty="0" smtClean="0">
                <a:solidFill>
                  <a:srgbClr val="FF0000"/>
                </a:solidFill>
              </a:rPr>
              <a:t>centerpiece</a:t>
            </a:r>
            <a:r>
              <a:rPr lang="en-US" dirty="0" smtClean="0"/>
              <a:t> for several modules</a:t>
            </a:r>
            <a:endParaRPr lang="en-US" dirty="0"/>
          </a:p>
        </p:txBody>
      </p:sp>
      <p:sp>
        <p:nvSpPr>
          <p:cNvPr id="5" name="Content Placeholder 4"/>
          <p:cNvSpPr>
            <a:spLocks noGrp="1"/>
          </p:cNvSpPr>
          <p:nvPr>
            <p:ph idx="1"/>
          </p:nvPr>
        </p:nvSpPr>
        <p:spPr/>
        <p:txBody>
          <a:bodyPr>
            <a:normAutofit fontScale="77500" lnSpcReduction="20000"/>
          </a:bodyPr>
          <a:lstStyle/>
          <a:p>
            <a:r>
              <a:rPr lang="en-US" dirty="0"/>
              <a:t>U</a:t>
            </a:r>
            <a:r>
              <a:rPr lang="en-US" dirty="0" smtClean="0"/>
              <a:t>sed in a GENCYBER camp with middle school up through high school. (about 3 contact hours)</a:t>
            </a:r>
          </a:p>
          <a:p>
            <a:pPr lvl="1"/>
            <a:r>
              <a:rPr lang="en-US" dirty="0" smtClean="0"/>
              <a:t>First did the BARTS simulation using pen, paper and versions of the software discussed here to mine and keep track of the BARTS ledger. This simulation used modified versions of the SHA256 application.</a:t>
            </a:r>
          </a:p>
          <a:p>
            <a:pPr lvl="1"/>
            <a:r>
              <a:rPr lang="en-US" dirty="0" smtClean="0"/>
              <a:t>Then introduced them to a subset of the material discussed today.</a:t>
            </a:r>
          </a:p>
          <a:p>
            <a:r>
              <a:rPr lang="en-US" dirty="0" smtClean="0"/>
              <a:t>Used in a Masters in Management Information Course (6 contact hours)</a:t>
            </a:r>
          </a:p>
          <a:p>
            <a:pPr lvl="1"/>
            <a:r>
              <a:rPr lang="en-US" dirty="0" smtClean="0"/>
              <a:t>First did BARTS simulation</a:t>
            </a:r>
          </a:p>
          <a:p>
            <a:pPr lvl="1"/>
            <a:r>
              <a:rPr lang="en-US" dirty="0" smtClean="0"/>
              <a:t>Reviewed all of the material discussed in this paper today.</a:t>
            </a:r>
          </a:p>
          <a:p>
            <a:pPr lvl="1"/>
            <a:r>
              <a:rPr lang="en-US" dirty="0" smtClean="0"/>
              <a:t>Then had students read and discuss a case:  </a:t>
            </a:r>
            <a:r>
              <a:rPr lang="en-US" dirty="0" err="1" smtClean="0"/>
              <a:t>Bitfury</a:t>
            </a:r>
            <a:r>
              <a:rPr lang="en-US" dirty="0" smtClean="0"/>
              <a:t>: Blockchain for Government by Mitchell Weiss and Elena </a:t>
            </a:r>
            <a:r>
              <a:rPr lang="en-US" dirty="0" err="1" smtClean="0"/>
              <a:t>Corsi</a:t>
            </a:r>
            <a:endParaRPr lang="en-US" dirty="0" smtClean="0"/>
          </a:p>
          <a:p>
            <a:pPr lvl="1"/>
            <a:r>
              <a:rPr lang="en-US" dirty="0" smtClean="0"/>
              <a:t>Students will then use </a:t>
            </a:r>
            <a:r>
              <a:rPr lang="en-US" dirty="0" smtClean="0">
                <a:hlinkClick r:id="rId2"/>
              </a:rPr>
              <a:t>Marvel</a:t>
            </a:r>
            <a:r>
              <a:rPr lang="en-US" dirty="0" smtClean="0"/>
              <a:t> prototyping tool to mock-up a blockchain application.</a:t>
            </a:r>
            <a:endParaRPr lang="en-US" dirty="0"/>
          </a:p>
        </p:txBody>
      </p:sp>
    </p:spTree>
    <p:extLst>
      <p:ext uri="{BB962C8B-B14F-4D97-AF65-F5344CB8AC3E}">
        <p14:creationId xmlns:p14="http://schemas.microsoft.com/office/powerpoint/2010/main" val="15498803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More on Hashes</a:t>
            </a:r>
            <a:endParaRPr lang="en-US" sz="5400" dirty="0"/>
          </a:p>
        </p:txBody>
      </p:sp>
      <p:pic>
        <p:nvPicPr>
          <p:cNvPr id="4" name="Content Placeholder 3" descr="C:\Users\Sean\Downloads\Hash Function.pn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52616" y="1710325"/>
            <a:ext cx="10363148" cy="4130764"/>
          </a:xfrm>
          <a:prstGeom prst="rect">
            <a:avLst/>
          </a:prstGeom>
          <a:noFill/>
          <a:ln>
            <a:noFill/>
          </a:ln>
        </p:spPr>
      </p:pic>
    </p:spTree>
    <p:extLst>
      <p:ext uri="{BB962C8B-B14F-4D97-AF65-F5344CB8AC3E}">
        <p14:creationId xmlns:p14="http://schemas.microsoft.com/office/powerpoint/2010/main" val="8099560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99648" y="500062"/>
            <a:ext cx="10299848" cy="1325563"/>
          </a:xfrm>
        </p:spPr>
        <p:txBody>
          <a:bodyPr>
            <a:normAutofit fontScale="90000"/>
          </a:bodyPr>
          <a:lstStyle/>
          <a:p>
            <a:r>
              <a:rPr lang="en-US" sz="5400" dirty="0" smtClean="0"/>
              <a:t>Technical Details of Hashing Algorithm</a:t>
            </a:r>
            <a:endParaRPr lang="en-US" sz="5400" dirty="0"/>
          </a:p>
        </p:txBody>
      </p:sp>
      <p:pic>
        <p:nvPicPr>
          <p:cNvPr id="5" name="Picture 4" descr="C:\Users\leapf\Downloads\SHA Algorithm.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1574" y="1595391"/>
            <a:ext cx="10224139" cy="5087912"/>
          </a:xfrm>
          <a:prstGeom prst="rect">
            <a:avLst/>
          </a:prstGeom>
          <a:noFill/>
          <a:ln>
            <a:noFill/>
          </a:ln>
        </p:spPr>
      </p:pic>
    </p:spTree>
    <p:extLst>
      <p:ext uri="{BB962C8B-B14F-4D97-AF65-F5344CB8AC3E}">
        <p14:creationId xmlns:p14="http://schemas.microsoft.com/office/powerpoint/2010/main" val="18935272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ounded Rectangle 4"/>
          <p:cNvSpPr/>
          <p:nvPr/>
        </p:nvSpPr>
        <p:spPr>
          <a:xfrm>
            <a:off x="2882964" y="1825625"/>
            <a:ext cx="5693229" cy="42454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475773" y="622979"/>
            <a:ext cx="4881224" cy="1325563"/>
          </a:xfrm>
        </p:spPr>
        <p:txBody>
          <a:bodyPr>
            <a:normAutofit fontScale="90000"/>
          </a:bodyPr>
          <a:lstStyle/>
          <a:p>
            <a:r>
              <a:rPr lang="en-US" dirty="0" smtClean="0"/>
              <a:t>Hashing calls in </a:t>
            </a:r>
            <a:r>
              <a:rPr lang="en-US" dirty="0" smtClean="0">
                <a:hlinkClick r:id="rId2"/>
              </a:rPr>
              <a:t>php</a:t>
            </a:r>
            <a:endParaRPr lang="en-US" dirty="0"/>
          </a:p>
        </p:txBody>
      </p:sp>
      <p:pic>
        <p:nvPicPr>
          <p:cNvPr id="4" name="Picture 3"/>
          <p:cNvPicPr>
            <a:picLocks noChangeAspect="1"/>
          </p:cNvPicPr>
          <p:nvPr/>
        </p:nvPicPr>
        <p:blipFill rotWithShape="1">
          <a:blip r:embed="rId3"/>
          <a:srcRect r="39581" b="16629"/>
          <a:stretch/>
        </p:blipFill>
        <p:spPr>
          <a:xfrm>
            <a:off x="3129493" y="2306184"/>
            <a:ext cx="5200169" cy="3407228"/>
          </a:xfrm>
          <a:prstGeom prst="rect">
            <a:avLst/>
          </a:prstGeom>
        </p:spPr>
      </p:pic>
      <p:sp>
        <p:nvSpPr>
          <p:cNvPr id="6" name="Right Arrow Callout 5"/>
          <p:cNvSpPr/>
          <p:nvPr/>
        </p:nvSpPr>
        <p:spPr>
          <a:xfrm>
            <a:off x="267719" y="1825625"/>
            <a:ext cx="2547257" cy="3755571"/>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It doesn’t matter how large your text is.</a:t>
            </a:r>
            <a:endParaRPr lang="en-US" sz="3200" dirty="0"/>
          </a:p>
        </p:txBody>
      </p:sp>
      <p:sp>
        <p:nvSpPr>
          <p:cNvPr id="8" name="Rounded Rectangle 7"/>
          <p:cNvSpPr/>
          <p:nvPr/>
        </p:nvSpPr>
        <p:spPr>
          <a:xfrm>
            <a:off x="9492343" y="1502228"/>
            <a:ext cx="2536372" cy="46808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The hash result is always the same length depending on the hashing algorithm that is used.</a:t>
            </a:r>
          </a:p>
          <a:p>
            <a:pPr algn="ctr"/>
            <a:r>
              <a:rPr lang="en-US" sz="1600" dirty="0"/>
              <a:t>575d72eae0dcf91376577c54eabaa1eea7c8a61b1874e8ad305c3c84f9148b16</a:t>
            </a:r>
          </a:p>
        </p:txBody>
      </p:sp>
      <p:sp>
        <p:nvSpPr>
          <p:cNvPr id="9" name="Right Arrow 8"/>
          <p:cNvSpPr/>
          <p:nvPr/>
        </p:nvSpPr>
        <p:spPr>
          <a:xfrm>
            <a:off x="8576191" y="3145971"/>
            <a:ext cx="839952" cy="11756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76561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Mining Complexity</a:t>
            </a:r>
            <a:endParaRPr lang="en-US" sz="5400" dirty="0"/>
          </a:p>
        </p:txBody>
      </p:sp>
      <p:sp>
        <p:nvSpPr>
          <p:cNvPr id="3" name="Content Placeholder 2"/>
          <p:cNvSpPr>
            <a:spLocks noGrp="1"/>
          </p:cNvSpPr>
          <p:nvPr>
            <p:ph idx="1"/>
          </p:nvPr>
        </p:nvSpPr>
        <p:spPr/>
        <p:txBody>
          <a:bodyPr>
            <a:normAutofit fontScale="92500" lnSpcReduction="20000"/>
          </a:bodyPr>
          <a:lstStyle/>
          <a:p>
            <a:r>
              <a:rPr lang="en-US" dirty="0"/>
              <a:t>It takes more time to generate a hash with 4 zeroes in front than 8 </a:t>
            </a:r>
            <a:r>
              <a:rPr lang="en-US" dirty="0" smtClean="0"/>
              <a:t>zeroes.</a:t>
            </a:r>
          </a:p>
          <a:p>
            <a:pPr lvl="1">
              <a:buFont typeface="Wingdings" panose="05000000000000000000" pitchFamily="2" charset="2"/>
              <a:buChar char="ü"/>
            </a:pPr>
            <a:r>
              <a:rPr lang="en-US" dirty="0"/>
              <a:t>H</a:t>
            </a:r>
            <a:r>
              <a:rPr lang="en-US" dirty="0" smtClean="0"/>
              <a:t>ash with one zero requires about 16^</a:t>
            </a:r>
            <a:r>
              <a:rPr lang="en-US" baseline="30000" dirty="0" smtClean="0"/>
              <a:t>1  </a:t>
            </a:r>
            <a:r>
              <a:rPr lang="en-US" dirty="0" smtClean="0"/>
              <a:t>or 16 attempts.</a:t>
            </a:r>
          </a:p>
          <a:p>
            <a:pPr lvl="1">
              <a:buFont typeface="Wingdings" panose="05000000000000000000" pitchFamily="2" charset="2"/>
              <a:buChar char="ü"/>
            </a:pPr>
            <a:r>
              <a:rPr lang="en-US" dirty="0" smtClean="0"/>
              <a:t>Hash with two zeros requires about 16^</a:t>
            </a:r>
            <a:r>
              <a:rPr lang="en-US" baseline="30000" dirty="0"/>
              <a:t>2</a:t>
            </a:r>
            <a:r>
              <a:rPr lang="en-US" baseline="30000" dirty="0" smtClean="0"/>
              <a:t>  </a:t>
            </a:r>
            <a:r>
              <a:rPr lang="en-US" dirty="0" smtClean="0"/>
              <a:t>or 256 attempts.</a:t>
            </a:r>
          </a:p>
          <a:p>
            <a:pPr lvl="1">
              <a:buFont typeface="Wingdings" panose="05000000000000000000" pitchFamily="2" charset="2"/>
              <a:buChar char="ü"/>
            </a:pPr>
            <a:r>
              <a:rPr lang="en-US" dirty="0" smtClean="0"/>
              <a:t>Hash with three zeros requires about 16^</a:t>
            </a:r>
            <a:r>
              <a:rPr lang="en-US" baseline="30000" dirty="0"/>
              <a:t>3</a:t>
            </a:r>
            <a:r>
              <a:rPr lang="en-US" baseline="30000" dirty="0" smtClean="0"/>
              <a:t>  </a:t>
            </a:r>
            <a:r>
              <a:rPr lang="en-US" dirty="0" smtClean="0"/>
              <a:t>or 4096 attempts.</a:t>
            </a:r>
          </a:p>
          <a:p>
            <a:r>
              <a:rPr lang="en-US" dirty="0" smtClean="0"/>
              <a:t>Right now Bitcoin miners have to generate hashes with 17 leading zeros. This requires billions </a:t>
            </a:r>
            <a:r>
              <a:rPr lang="en-US" dirty="0"/>
              <a:t>of </a:t>
            </a:r>
            <a:r>
              <a:rPr lang="en-US" dirty="0" smtClean="0"/>
              <a:t>calculations.</a:t>
            </a:r>
          </a:p>
          <a:p>
            <a:r>
              <a:rPr lang="en-US" dirty="0" smtClean="0"/>
              <a:t>Watch </a:t>
            </a:r>
            <a:r>
              <a:rPr lang="en-US" dirty="0"/>
              <a:t>these two </a:t>
            </a:r>
            <a:r>
              <a:rPr lang="en-US" dirty="0" smtClean="0"/>
              <a:t>videos for more information.</a:t>
            </a:r>
          </a:p>
          <a:p>
            <a:pPr lvl="1">
              <a:buFont typeface="Wingdings" panose="05000000000000000000" pitchFamily="2" charset="2"/>
              <a:buChar char="q"/>
            </a:pPr>
            <a:r>
              <a:rPr lang="en-US" dirty="0" smtClean="0"/>
              <a:t>Solomon </a:t>
            </a:r>
            <a:r>
              <a:rPr lang="en-US" dirty="0" err="1" smtClean="0"/>
              <a:t>Lederer</a:t>
            </a:r>
            <a:r>
              <a:rPr lang="en-US" dirty="0" smtClean="0"/>
              <a:t> </a:t>
            </a:r>
            <a:r>
              <a:rPr lang="en-US" u="sng" dirty="0" smtClean="0">
                <a:hlinkClick r:id="rId2"/>
              </a:rPr>
              <a:t>video</a:t>
            </a:r>
            <a:endParaRPr lang="en-US" dirty="0" smtClean="0"/>
          </a:p>
          <a:p>
            <a:pPr lvl="1">
              <a:buFont typeface="Wingdings" panose="05000000000000000000" pitchFamily="2" charset="2"/>
              <a:buChar char="q"/>
            </a:pPr>
            <a:r>
              <a:rPr lang="en-US" dirty="0" smtClean="0"/>
              <a:t>Gary </a:t>
            </a:r>
            <a:r>
              <a:rPr lang="en-US" dirty="0"/>
              <a:t>Sims </a:t>
            </a:r>
            <a:r>
              <a:rPr lang="en-US" u="sng" dirty="0">
                <a:hlinkClick r:id="rId3"/>
              </a:rPr>
              <a:t>video</a:t>
            </a:r>
            <a:r>
              <a:rPr lang="en-US" dirty="0"/>
              <a:t>.  </a:t>
            </a:r>
          </a:p>
          <a:p>
            <a:endParaRPr lang="en-US" dirty="0"/>
          </a:p>
        </p:txBody>
      </p:sp>
    </p:spTree>
    <p:extLst>
      <p:ext uri="{BB962C8B-B14F-4D97-AF65-F5344CB8AC3E}">
        <p14:creationId xmlns:p14="http://schemas.microsoft.com/office/powerpoint/2010/main" val="11823257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6570" y="500062"/>
            <a:ext cx="11492926" cy="1325563"/>
          </a:xfrm>
        </p:spPr>
        <p:txBody>
          <a:bodyPr>
            <a:normAutofit fontScale="90000"/>
          </a:bodyPr>
          <a:lstStyle/>
          <a:p>
            <a:r>
              <a:rPr lang="en-US" sz="5400" dirty="0" smtClean="0"/>
              <a:t>How long would it take to find a collision with the SHA algorithm?</a:t>
            </a:r>
            <a:endParaRPr lang="en-US" sz="5400" dirty="0"/>
          </a:p>
        </p:txBody>
      </p:sp>
      <p:sp>
        <p:nvSpPr>
          <p:cNvPr id="3" name="Content Placeholder 2"/>
          <p:cNvSpPr>
            <a:spLocks noGrp="1"/>
          </p:cNvSpPr>
          <p:nvPr>
            <p:ph idx="1"/>
          </p:nvPr>
        </p:nvSpPr>
        <p:spPr/>
        <p:txBody>
          <a:bodyPr>
            <a:normAutofit/>
          </a:bodyPr>
          <a:lstStyle/>
          <a:p>
            <a:r>
              <a:rPr lang="en-US" dirty="0" smtClean="0"/>
              <a:t>Assuming we are utilizing a supercomputer with computing power of 10 </a:t>
            </a:r>
            <a:r>
              <a:rPr lang="en-US" dirty="0" err="1" smtClean="0"/>
              <a:t>Terahashes</a:t>
            </a:r>
            <a:r>
              <a:rPr lang="en-US" dirty="0" smtClean="0"/>
              <a:t>/second</a:t>
            </a:r>
          </a:p>
          <a:p>
            <a:pPr lvl="1">
              <a:buFont typeface="Wingdings" panose="05000000000000000000" pitchFamily="2" charset="2"/>
              <a:buChar char="q"/>
            </a:pPr>
            <a:r>
              <a:rPr lang="en-US" dirty="0" smtClean="0"/>
              <a:t>SHA 1 (</a:t>
            </a:r>
            <a:r>
              <a:rPr lang="en-US" b="0" dirty="0" smtClean="0"/>
              <a:t>160 </a:t>
            </a:r>
            <a:r>
              <a:rPr lang="en-US" dirty="0" smtClean="0"/>
              <a:t>bits</a:t>
            </a:r>
            <a:r>
              <a:rPr lang="en-US" smtClean="0"/>
              <a:t>): 4,804.55</a:t>
            </a:r>
            <a:endParaRPr lang="en-US" dirty="0" smtClean="0"/>
          </a:p>
          <a:p>
            <a:pPr lvl="1">
              <a:buFont typeface="Wingdings" panose="05000000000000000000" pitchFamily="2" charset="2"/>
              <a:buChar char="q"/>
            </a:pPr>
            <a:r>
              <a:rPr lang="en-US" dirty="0" smtClean="0"/>
              <a:t>SHA 2 (256 characters</a:t>
            </a:r>
            <a:r>
              <a:rPr lang="en-US" dirty="0"/>
              <a:t>): </a:t>
            </a:r>
            <a:r>
              <a:rPr lang="en-US" dirty="0" smtClean="0"/>
              <a:t>1,352,361,431,827,728,600 or 1.3523614318277286*10</a:t>
            </a:r>
            <a:r>
              <a:rPr lang="en-US" baseline="30000" dirty="0" smtClean="0"/>
              <a:t>18</a:t>
            </a:r>
          </a:p>
          <a:p>
            <a:pPr lvl="1">
              <a:buFont typeface="Wingdings" panose="05000000000000000000" pitchFamily="2" charset="2"/>
              <a:buChar char="q"/>
            </a:pPr>
            <a:r>
              <a:rPr lang="en-US" dirty="0" smtClean="0"/>
              <a:t>SHA 3 (384 characters</a:t>
            </a:r>
            <a:r>
              <a:rPr lang="en-US" dirty="0"/>
              <a:t>): </a:t>
            </a:r>
            <a:r>
              <a:rPr lang="en-US" dirty="0" smtClean="0"/>
              <a:t>24,946,665,228,081,517,000,000,000,000,000,000,000 or 2.4946665228081517*10</a:t>
            </a:r>
            <a:r>
              <a:rPr lang="en-US" baseline="30000" dirty="0" smtClean="0"/>
              <a:t>37</a:t>
            </a:r>
            <a:endParaRPr lang="en-US" baseline="30000" dirty="0"/>
          </a:p>
        </p:txBody>
      </p:sp>
    </p:spTree>
    <p:extLst>
      <p:ext uri="{BB962C8B-B14F-4D97-AF65-F5344CB8AC3E}">
        <p14:creationId xmlns:p14="http://schemas.microsoft.com/office/powerpoint/2010/main" val="14597493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Birthday Paradox</a:t>
            </a:r>
            <a:endParaRPr lang="en-US" dirty="0"/>
          </a:p>
        </p:txBody>
      </p:sp>
      <p:sp>
        <p:nvSpPr>
          <p:cNvPr id="3" name="Content Placeholder 2"/>
          <p:cNvSpPr>
            <a:spLocks noGrp="1"/>
          </p:cNvSpPr>
          <p:nvPr>
            <p:ph idx="1"/>
          </p:nvPr>
        </p:nvSpPr>
        <p:spPr/>
        <p:txBody>
          <a:bodyPr>
            <a:normAutofit fontScale="70000" lnSpcReduction="20000"/>
          </a:bodyPr>
          <a:lstStyle/>
          <a:p>
            <a:r>
              <a:rPr lang="en-US" dirty="0"/>
              <a:t>Formula used to calculate number of years to find a hash </a:t>
            </a:r>
            <a:r>
              <a:rPr lang="en-US" dirty="0" smtClean="0"/>
              <a:t>collision based on number of bits in hash.</a:t>
            </a:r>
          </a:p>
          <a:p>
            <a:r>
              <a:rPr lang="en-US" b="0" dirty="0" smtClean="0"/>
              <a:t>“A</a:t>
            </a:r>
            <a:r>
              <a:rPr lang="en-US" b="0" dirty="0"/>
              <a:t> </a:t>
            </a:r>
            <a:r>
              <a:rPr lang="en-US" dirty="0"/>
              <a:t>Hash Collision</a:t>
            </a:r>
            <a:r>
              <a:rPr lang="en-US" b="0" dirty="0"/>
              <a:t> Attack is an attempt to find two input strings of a </a:t>
            </a:r>
            <a:r>
              <a:rPr lang="en-US" dirty="0"/>
              <a:t>hash</a:t>
            </a:r>
            <a:r>
              <a:rPr lang="en-US" b="0" dirty="0"/>
              <a:t> function that produce the same </a:t>
            </a:r>
            <a:r>
              <a:rPr lang="en-US" dirty="0" err="1"/>
              <a:t>hash</a:t>
            </a:r>
            <a:r>
              <a:rPr lang="en-US" b="0" dirty="0" err="1"/>
              <a:t>result</a:t>
            </a:r>
            <a:r>
              <a:rPr lang="en-US" b="0" dirty="0"/>
              <a:t>. Because </a:t>
            </a:r>
            <a:r>
              <a:rPr lang="en-US" dirty="0"/>
              <a:t>hash</a:t>
            </a:r>
            <a:r>
              <a:rPr lang="en-US" b="0" dirty="0"/>
              <a:t> functions have infinite input length and a predefined output length, there is inevitably going to be the possibility of two different inputs that produce the same output </a:t>
            </a:r>
            <a:r>
              <a:rPr lang="en-US" dirty="0"/>
              <a:t>hash</a:t>
            </a:r>
            <a:r>
              <a:rPr lang="en-US" b="0" dirty="0" smtClean="0"/>
              <a:t>. </a:t>
            </a:r>
            <a:r>
              <a:rPr lang="en-US" b="0" dirty="0"/>
              <a:t>The odds of a collision are of course very low, especially so for functions with very large output sizes. However as available computational power increases, the ability to brute force hash collisions becomes more and more feasible.</a:t>
            </a:r>
            <a:r>
              <a:rPr lang="en-US" b="0" dirty="0" smtClean="0"/>
              <a:t>” </a:t>
            </a:r>
            <a:r>
              <a:rPr lang="en-US" b="0" dirty="0">
                <a:hlinkClick r:id="rId2"/>
              </a:rPr>
              <a:t>https://</a:t>
            </a:r>
            <a:r>
              <a:rPr lang="en-US" b="0" dirty="0" smtClean="0">
                <a:hlinkClick r:id="rId2"/>
              </a:rPr>
              <a:t>learncryptography.com/hash-functions/hash-collision-attack</a:t>
            </a:r>
            <a:r>
              <a:rPr lang="en-US" b="0" dirty="0" smtClean="0"/>
              <a:t> </a:t>
            </a:r>
            <a:endParaRPr lang="en-US" dirty="0" smtClean="0"/>
          </a:p>
          <a:p>
            <a:r>
              <a:rPr lang="en-US" dirty="0" smtClean="0"/>
              <a:t>Online computation at my website:</a:t>
            </a:r>
          </a:p>
          <a:p>
            <a:pPr lvl="1"/>
            <a:r>
              <a:rPr lang="en-US" dirty="0">
                <a:hlinkClick r:id="rId3"/>
              </a:rPr>
              <a:t>http://</a:t>
            </a:r>
            <a:r>
              <a:rPr lang="en-US" dirty="0" smtClean="0">
                <a:hlinkClick r:id="rId3"/>
              </a:rPr>
              <a:t>104.156.254.129/BirthdayParadox.php</a:t>
            </a:r>
            <a:r>
              <a:rPr lang="en-US" dirty="0" smtClean="0"/>
              <a:t>  </a:t>
            </a:r>
            <a:endParaRPr lang="en-US" dirty="0"/>
          </a:p>
        </p:txBody>
      </p:sp>
    </p:spTree>
    <p:extLst>
      <p:ext uri="{BB962C8B-B14F-4D97-AF65-F5344CB8AC3E}">
        <p14:creationId xmlns:p14="http://schemas.microsoft.com/office/powerpoint/2010/main" val="7006216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1</a:t>
            </a:r>
            <a:endParaRPr lang="en-US" dirty="0"/>
          </a:p>
        </p:txBody>
      </p:sp>
      <p:sp>
        <p:nvSpPr>
          <p:cNvPr id="3" name="Content Placeholder 2"/>
          <p:cNvSpPr>
            <a:spLocks noGrp="1"/>
          </p:cNvSpPr>
          <p:nvPr>
            <p:ph idx="1"/>
          </p:nvPr>
        </p:nvSpPr>
        <p:spPr/>
        <p:txBody>
          <a:bodyPr/>
          <a:lstStyle/>
          <a:p>
            <a:r>
              <a:rPr lang="en-US" dirty="0" smtClean="0"/>
              <a:t>Go to: </a:t>
            </a:r>
            <a:r>
              <a:rPr lang="en-US" u="sng" dirty="0">
                <a:hlinkClick r:id="rId2"/>
              </a:rPr>
              <a:t>http://</a:t>
            </a:r>
            <a:r>
              <a:rPr lang="en-US" u="sng" dirty="0" smtClean="0">
                <a:hlinkClick r:id="rId2"/>
              </a:rPr>
              <a:t>104.156.254.129/Exercise1.php</a:t>
            </a:r>
            <a:endParaRPr lang="en-US" u="sng" dirty="0" smtClean="0"/>
          </a:p>
          <a:p>
            <a:r>
              <a:rPr lang="en-US" dirty="0" smtClean="0"/>
              <a:t>Enter in your name in the input box</a:t>
            </a:r>
          </a:p>
          <a:p>
            <a:r>
              <a:rPr lang="en-US" dirty="0" smtClean="0"/>
              <a:t>Enter in a random integer value after your name and click submit.</a:t>
            </a:r>
          </a:p>
          <a:p>
            <a:r>
              <a:rPr lang="en-US" dirty="0" smtClean="0"/>
              <a:t>If you see a SHA256 hash with a leading zero the exercise is completed. If not, repeat the above steps until you see a SHA 256 hash with a leading zero.</a:t>
            </a:r>
            <a:endParaRPr lang="en-US" dirty="0"/>
          </a:p>
        </p:txBody>
      </p:sp>
    </p:spTree>
    <p:extLst>
      <p:ext uri="{BB962C8B-B14F-4D97-AF65-F5344CB8AC3E}">
        <p14:creationId xmlns:p14="http://schemas.microsoft.com/office/powerpoint/2010/main" val="36721077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214539" y="52800"/>
            <a:ext cx="7615989" cy="1060383"/>
          </a:xfrm>
        </p:spPr>
        <p:txBody>
          <a:bodyPr/>
          <a:lstStyle/>
          <a:p>
            <a:r>
              <a:rPr lang="en-US" dirty="0" smtClean="0"/>
              <a:t>Exercise 2	</a:t>
            </a:r>
            <a:endParaRPr lang="en-US" dirty="0"/>
          </a:p>
        </p:txBody>
      </p:sp>
      <p:sp>
        <p:nvSpPr>
          <p:cNvPr id="3" name="Content Placeholder 2"/>
          <p:cNvSpPr>
            <a:spLocks noGrp="1"/>
          </p:cNvSpPr>
          <p:nvPr>
            <p:ph idx="1"/>
          </p:nvPr>
        </p:nvSpPr>
        <p:spPr>
          <a:xfrm>
            <a:off x="1046747" y="1520686"/>
            <a:ext cx="10952747" cy="5242891"/>
          </a:xfrm>
        </p:spPr>
        <p:txBody>
          <a:bodyPr>
            <a:normAutofit fontScale="85000" lnSpcReduction="20000"/>
          </a:bodyPr>
          <a:lstStyle/>
          <a:p>
            <a:pPr lvl="0"/>
            <a:r>
              <a:rPr lang="en-US" sz="4600" dirty="0" smtClean="0"/>
              <a:t>Go to: </a:t>
            </a:r>
            <a:r>
              <a:rPr lang="en-US" sz="4600" dirty="0">
                <a:hlinkClick r:id="rId2"/>
              </a:rPr>
              <a:t>http://</a:t>
            </a:r>
            <a:r>
              <a:rPr lang="en-US" sz="4600" dirty="0" smtClean="0">
                <a:hlinkClick r:id="rId2"/>
              </a:rPr>
              <a:t>104.156.254.129/Exercise2.html</a:t>
            </a:r>
            <a:r>
              <a:rPr lang="en-US" sz="4600" dirty="0" smtClean="0"/>
              <a:t> </a:t>
            </a:r>
          </a:p>
          <a:p>
            <a:pPr lvl="0"/>
            <a:r>
              <a:rPr lang="en-US" sz="4600" dirty="0" smtClean="0"/>
              <a:t>Enter </a:t>
            </a:r>
            <a:r>
              <a:rPr lang="en-US" sz="4600" dirty="0"/>
              <a:t>your name and the number of Bitcoins you want to give to a friend</a:t>
            </a:r>
            <a:r>
              <a:rPr lang="en-US" sz="4600" dirty="0" smtClean="0"/>
              <a:t>. (For </a:t>
            </a:r>
            <a:r>
              <a:rPr lang="en-US" sz="4600" dirty="0"/>
              <a:t>example: Sean transfers 2 Bitcoins to </a:t>
            </a:r>
            <a:r>
              <a:rPr lang="en-US" sz="4600" dirty="0" smtClean="0"/>
              <a:t>Matt)</a:t>
            </a:r>
            <a:endParaRPr lang="en-US" sz="4600" dirty="0"/>
          </a:p>
          <a:p>
            <a:pPr lvl="0"/>
            <a:r>
              <a:rPr lang="en-US" sz="4600" dirty="0"/>
              <a:t>Enter 5 for the number of leading zeros to generate.</a:t>
            </a:r>
          </a:p>
          <a:p>
            <a:pPr lvl="0"/>
            <a:r>
              <a:rPr lang="en-US" sz="4600" dirty="0"/>
              <a:t>Enter SHA512 for the hashing algorithm.</a:t>
            </a:r>
          </a:p>
          <a:p>
            <a:pPr lvl="1">
              <a:buFont typeface="Wingdings" panose="05000000000000000000" pitchFamily="2" charset="2"/>
              <a:buChar char="q"/>
            </a:pPr>
            <a:r>
              <a:rPr lang="en-US" sz="4200" dirty="0">
                <a:solidFill>
                  <a:srgbClr val="FF0000"/>
                </a:solidFill>
              </a:rPr>
              <a:t>What was total number of attempts?</a:t>
            </a:r>
          </a:p>
          <a:p>
            <a:pPr lvl="1">
              <a:buFont typeface="Wingdings" panose="05000000000000000000" pitchFamily="2" charset="2"/>
              <a:buChar char="q"/>
            </a:pPr>
            <a:r>
              <a:rPr lang="en-US" sz="4200" dirty="0">
                <a:solidFill>
                  <a:srgbClr val="FF0000"/>
                </a:solidFill>
              </a:rPr>
              <a:t>What was the expected number of attempts?</a:t>
            </a:r>
          </a:p>
          <a:p>
            <a:pPr lvl="1">
              <a:buFont typeface="Wingdings" panose="05000000000000000000" pitchFamily="2" charset="2"/>
              <a:buChar char="q"/>
            </a:pPr>
            <a:r>
              <a:rPr lang="en-US" sz="4200" dirty="0">
                <a:solidFill>
                  <a:srgbClr val="FF0000"/>
                </a:solidFill>
              </a:rPr>
              <a:t>How long did it take to find the nonce that generated the correct number of leading zeros?</a:t>
            </a:r>
          </a:p>
          <a:p>
            <a:pPr lvl="1">
              <a:buFont typeface="Wingdings" panose="05000000000000000000" pitchFamily="2" charset="2"/>
              <a:buChar char="q"/>
            </a:pPr>
            <a:r>
              <a:rPr lang="en-US" sz="4200" dirty="0">
                <a:solidFill>
                  <a:srgbClr val="FF0000"/>
                </a:solidFill>
              </a:rPr>
              <a:t>What was the hash rate?</a:t>
            </a:r>
          </a:p>
          <a:p>
            <a:endParaRPr lang="en-US" dirty="0"/>
          </a:p>
        </p:txBody>
      </p:sp>
    </p:spTree>
    <p:extLst>
      <p:ext uri="{BB962C8B-B14F-4D97-AF65-F5344CB8AC3E}">
        <p14:creationId xmlns:p14="http://schemas.microsoft.com/office/powerpoint/2010/main" val="17635521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3</a:t>
            </a:r>
            <a:endParaRPr lang="en-US" dirty="0"/>
          </a:p>
        </p:txBody>
      </p:sp>
      <p:sp>
        <p:nvSpPr>
          <p:cNvPr id="3" name="Content Placeholder 2"/>
          <p:cNvSpPr>
            <a:spLocks noGrp="1"/>
          </p:cNvSpPr>
          <p:nvPr>
            <p:ph idx="1"/>
          </p:nvPr>
        </p:nvSpPr>
        <p:spPr/>
        <p:txBody>
          <a:bodyPr>
            <a:normAutofit/>
          </a:bodyPr>
          <a:lstStyle/>
          <a:p>
            <a:r>
              <a:rPr lang="en-US" dirty="0" smtClean="0"/>
              <a:t>Go to: </a:t>
            </a:r>
            <a:r>
              <a:rPr lang="en-US" u="sng" dirty="0">
                <a:hlinkClick r:id="rId2"/>
              </a:rPr>
              <a:t>http://</a:t>
            </a:r>
            <a:r>
              <a:rPr lang="en-US" u="sng" dirty="0" smtClean="0">
                <a:hlinkClick r:id="rId2"/>
              </a:rPr>
              <a:t>104.156.254.129/Exercise3.html</a:t>
            </a:r>
            <a:endParaRPr lang="en-US" u="sng" dirty="0" smtClean="0"/>
          </a:p>
          <a:p>
            <a:r>
              <a:rPr lang="en-US" dirty="0"/>
              <a:t>E</a:t>
            </a:r>
            <a:r>
              <a:rPr lang="en-US" dirty="0" smtClean="0"/>
              <a:t>nter in your </a:t>
            </a:r>
            <a:r>
              <a:rPr lang="en-US" dirty="0"/>
              <a:t>name and </a:t>
            </a:r>
            <a:r>
              <a:rPr lang="en-US" dirty="0" smtClean="0"/>
              <a:t>major</a:t>
            </a:r>
          </a:p>
          <a:p>
            <a:pPr lvl="1">
              <a:buFont typeface="Wingdings" panose="05000000000000000000" pitchFamily="2" charset="2"/>
              <a:buChar char="ü"/>
            </a:pPr>
            <a:r>
              <a:rPr lang="en-US" sz="3600" dirty="0" smtClean="0"/>
              <a:t>Check </a:t>
            </a:r>
            <a:r>
              <a:rPr lang="en-US" sz="3600" dirty="0"/>
              <a:t>for 4 </a:t>
            </a:r>
            <a:r>
              <a:rPr lang="en-US" sz="3600" dirty="0" smtClean="0"/>
              <a:t>zeros</a:t>
            </a:r>
          </a:p>
          <a:p>
            <a:pPr lvl="1">
              <a:buFont typeface="Wingdings" panose="05000000000000000000" pitchFamily="2" charset="2"/>
              <a:buChar char="ü"/>
            </a:pPr>
            <a:r>
              <a:rPr lang="en-US" sz="3600" dirty="0" smtClean="0"/>
              <a:t>Select SHA256 </a:t>
            </a:r>
            <a:r>
              <a:rPr lang="en-US" sz="3600" dirty="0"/>
              <a:t>for the hash </a:t>
            </a:r>
            <a:endParaRPr lang="en-US" sz="3600" dirty="0" smtClean="0"/>
          </a:p>
          <a:p>
            <a:pPr lvl="1">
              <a:buFont typeface="Wingdings" panose="05000000000000000000" pitchFamily="2" charset="2"/>
              <a:buChar char="ü"/>
            </a:pPr>
            <a:r>
              <a:rPr lang="en-US" sz="3600" dirty="0" smtClean="0"/>
              <a:t>Let the simulation </a:t>
            </a:r>
            <a:r>
              <a:rPr lang="en-US" sz="3600" dirty="0"/>
              <a:t>run for </a:t>
            </a:r>
            <a:r>
              <a:rPr lang="en-US" sz="3600"/>
              <a:t>10 </a:t>
            </a:r>
            <a:r>
              <a:rPr lang="en-US" sz="3600" smtClean="0"/>
              <a:t>iterations </a:t>
            </a:r>
            <a:endParaRPr lang="en-US" sz="3600" dirty="0"/>
          </a:p>
        </p:txBody>
      </p:sp>
    </p:spTree>
    <p:extLst>
      <p:ext uri="{BB962C8B-B14F-4D97-AF65-F5344CB8AC3E}">
        <p14:creationId xmlns:p14="http://schemas.microsoft.com/office/powerpoint/2010/main" val="3732670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above simulation</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It </a:t>
            </a:r>
            <a:r>
              <a:rPr lang="en-US" dirty="0"/>
              <a:t>can be used to understand how the number of leading zeros translates to computational intensity. The average number of attempts is a function of the number of leading zeros and is 16^</a:t>
            </a:r>
            <a:r>
              <a:rPr lang="en-US" baseline="30000" dirty="0"/>
              <a:t>n</a:t>
            </a:r>
            <a:r>
              <a:rPr lang="en-US" dirty="0"/>
              <a:t> where n is the number of leading zeros</a:t>
            </a:r>
            <a:r>
              <a:rPr lang="en-US" dirty="0" smtClean="0"/>
              <a:t>.</a:t>
            </a:r>
            <a:endParaRPr lang="en-US" dirty="0"/>
          </a:p>
          <a:p>
            <a:r>
              <a:rPr lang="en-US" dirty="0"/>
              <a:t>Students can simulate the performance of the various algorithms and copy the results into a spreadsheet. These results can then be used to write a short paper that discusses the </a:t>
            </a:r>
            <a:r>
              <a:rPr lang="en-US" dirty="0" smtClean="0"/>
              <a:t>results.</a:t>
            </a:r>
          </a:p>
          <a:p>
            <a:r>
              <a:rPr lang="en-US" dirty="0" smtClean="0"/>
              <a:t>The figure on the next page was </a:t>
            </a:r>
            <a:r>
              <a:rPr lang="en-US" dirty="0"/>
              <a:t>constructed by cutting and pasting the results from running the simulation 100 times for all three hash functions, by varying the number of characters from 10 through 2,000.  About 76,838,804 million hashes were used to generate these results. The projected number of hashes to compute was </a:t>
            </a:r>
            <a:r>
              <a:rPr lang="en-US" dirty="0" smtClean="0"/>
              <a:t>78,643,200.</a:t>
            </a:r>
          </a:p>
          <a:p>
            <a:r>
              <a:rPr lang="en-US" dirty="0" smtClean="0"/>
              <a:t>Between 1,000 and 2,000 transaction are hashed in each </a:t>
            </a:r>
            <a:r>
              <a:rPr lang="en-US" dirty="0" smtClean="0">
                <a:hlinkClick r:id="rId2"/>
              </a:rPr>
              <a:t>Bitcoin</a:t>
            </a:r>
            <a:r>
              <a:rPr lang="en-US" dirty="0" smtClean="0"/>
              <a:t> block. </a:t>
            </a:r>
          </a:p>
          <a:p>
            <a:endParaRPr lang="en-US" dirty="0" smtClean="0"/>
          </a:p>
          <a:p>
            <a:endParaRPr lang="en-US" dirty="0"/>
          </a:p>
          <a:p>
            <a:endParaRPr lang="en-US" dirty="0"/>
          </a:p>
        </p:txBody>
      </p:sp>
    </p:spTree>
    <p:extLst>
      <p:ext uri="{BB962C8B-B14F-4D97-AF65-F5344CB8AC3E}">
        <p14:creationId xmlns:p14="http://schemas.microsoft.com/office/powerpoint/2010/main" val="3365152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Preliminary Results of Survey of 130 Masters in MIS students</a:t>
            </a:r>
            <a:endParaRPr lang="en-US" dirty="0"/>
          </a:p>
        </p:txBody>
      </p:sp>
      <p:sp>
        <p:nvSpPr>
          <p:cNvPr id="4" name="Subtitle 3"/>
          <p:cNvSpPr>
            <a:spLocks noGrp="1"/>
          </p:cNvSpPr>
          <p:nvPr>
            <p:ph type="subTitle" idx="1"/>
          </p:nvPr>
        </p:nvSpPr>
        <p:spPr/>
        <p:txBody>
          <a:bodyPr>
            <a:normAutofit/>
          </a:bodyPr>
          <a:lstStyle/>
          <a:p>
            <a:r>
              <a:rPr lang="en-US" sz="4400" dirty="0" smtClean="0">
                <a:solidFill>
                  <a:srgbClr val="0070C0"/>
                </a:solidFill>
              </a:rPr>
              <a:t>Question:</a:t>
            </a:r>
          </a:p>
          <a:p>
            <a:r>
              <a:rPr lang="en-US" sz="4400" dirty="0" smtClean="0">
                <a:solidFill>
                  <a:srgbClr val="0070C0"/>
                </a:solidFill>
              </a:rPr>
              <a:t>Was the material useful to students?</a:t>
            </a:r>
            <a:endParaRPr lang="en-US" sz="4400" dirty="0">
              <a:solidFill>
                <a:srgbClr val="0070C0"/>
              </a:solidFill>
            </a:endParaRPr>
          </a:p>
        </p:txBody>
      </p:sp>
    </p:spTree>
    <p:extLst>
      <p:ext uri="{BB962C8B-B14F-4D97-AF65-F5344CB8AC3E}">
        <p14:creationId xmlns:p14="http://schemas.microsoft.com/office/powerpoint/2010/main" val="41970986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253343" y="97972"/>
            <a:ext cx="7228113" cy="6520542"/>
          </a:xfrm>
          <a:prstGeom prst="rect">
            <a:avLst/>
          </a:prstGeom>
          <a:noFill/>
        </p:spPr>
      </p:pic>
    </p:spTree>
    <p:extLst>
      <p:ext uri="{BB962C8B-B14F-4D97-AF65-F5344CB8AC3E}">
        <p14:creationId xmlns:p14="http://schemas.microsoft.com/office/powerpoint/2010/main" val="31515376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Try pasting these transactions in the simulation and run it with 4 zeros using SHA 256 for 10 iterations</a:t>
            </a:r>
            <a:endParaRPr lang="en-US" dirty="0"/>
          </a:p>
        </p:txBody>
      </p:sp>
      <p:sp>
        <p:nvSpPr>
          <p:cNvPr id="9" name="Rectangle 8"/>
          <p:cNvSpPr/>
          <p:nvPr/>
        </p:nvSpPr>
        <p:spPr>
          <a:xfrm>
            <a:off x="1045029" y="1926180"/>
            <a:ext cx="10308771" cy="4093428"/>
          </a:xfrm>
          <a:prstGeom prst="rect">
            <a:avLst/>
          </a:prstGeom>
        </p:spPr>
        <p:txBody>
          <a:bodyPr wrap="square">
            <a:spAutoFit/>
          </a:bodyPr>
          <a:lstStyle/>
          <a:p>
            <a:r>
              <a:rPr lang="en-US" sz="2000" b="1" dirty="0">
                <a:solidFill>
                  <a:srgbClr val="000000"/>
                </a:solidFill>
                <a:latin typeface="Calibri" panose="020F0502020204030204" pitchFamily="34" charset="0"/>
              </a:rPr>
              <a:t>Sender	</a:t>
            </a:r>
            <a:r>
              <a:rPr lang="en-US" sz="2000" b="1" dirty="0" smtClean="0">
                <a:solidFill>
                  <a:srgbClr val="000000"/>
                </a:solidFill>
                <a:latin typeface="Calibri" panose="020F0502020204030204" pitchFamily="34" charset="0"/>
              </a:rPr>
              <a:t>	Amount</a:t>
            </a:r>
            <a:r>
              <a:rPr lang="en-US" sz="2000" b="1" dirty="0">
                <a:solidFill>
                  <a:srgbClr val="000000"/>
                </a:solidFill>
                <a:latin typeface="Calibri" panose="020F0502020204030204" pitchFamily="34" charset="0"/>
              </a:rPr>
              <a:t>		Receiver	</a:t>
            </a:r>
            <a:r>
              <a:rPr lang="en-US" sz="2000" b="1" dirty="0" smtClean="0">
                <a:solidFill>
                  <a:srgbClr val="000000"/>
                </a:solidFill>
                <a:latin typeface="Calibri" panose="020F0502020204030204" pitchFamily="34" charset="0"/>
              </a:rPr>
              <a:t>	Date</a:t>
            </a:r>
            <a:r>
              <a:rPr lang="en-US" sz="2000" b="1" dirty="0">
                <a:solidFill>
                  <a:srgbClr val="000000"/>
                </a:solidFill>
                <a:latin typeface="Calibri" panose="020F0502020204030204" pitchFamily="34" charset="0"/>
              </a:rPr>
              <a:t>	</a:t>
            </a:r>
          </a:p>
          <a:p>
            <a:r>
              <a:rPr lang="en-US" sz="2000" dirty="0" err="1">
                <a:solidFill>
                  <a:srgbClr val="000000"/>
                </a:solidFill>
                <a:latin typeface="Calibri" panose="020F0502020204030204" pitchFamily="34" charset="0"/>
              </a:rPr>
              <a:t>Flipflop</a:t>
            </a:r>
            <a:r>
              <a:rPr lang="en-US" sz="2000" dirty="0">
                <a:solidFill>
                  <a:srgbClr val="000000"/>
                </a:solidFill>
                <a:latin typeface="Calibri" panose="020F0502020204030204" pitchFamily="34" charset="0"/>
              </a:rPr>
              <a:t>	</a:t>
            </a:r>
            <a:r>
              <a:rPr lang="en-US" sz="2000" dirty="0" smtClean="0">
                <a:solidFill>
                  <a:srgbClr val="000000"/>
                </a:solidFill>
                <a:latin typeface="Calibri" panose="020F0502020204030204" pitchFamily="34" charset="0"/>
              </a:rPr>
              <a:t>	2</a:t>
            </a:r>
            <a:r>
              <a:rPr lang="en-US" sz="2000" dirty="0">
                <a:solidFill>
                  <a:srgbClr val="000000"/>
                </a:solidFill>
                <a:latin typeface="Calibri" panose="020F0502020204030204" pitchFamily="34" charset="0"/>
              </a:rPr>
              <a:t>		</a:t>
            </a:r>
            <a:r>
              <a:rPr lang="en-US" sz="2000" dirty="0" err="1">
                <a:solidFill>
                  <a:srgbClr val="000000"/>
                </a:solidFill>
                <a:latin typeface="Calibri" panose="020F0502020204030204" pitchFamily="34" charset="0"/>
              </a:rPr>
              <a:t>Drawgud</a:t>
            </a:r>
            <a:r>
              <a:rPr lang="en-US" sz="2000" dirty="0">
                <a:solidFill>
                  <a:srgbClr val="000000"/>
                </a:solidFill>
                <a:latin typeface="Calibri" panose="020F0502020204030204" pitchFamily="34" charset="0"/>
              </a:rPr>
              <a:t>	9/25/2018 11:01	</a:t>
            </a:r>
          </a:p>
          <a:p>
            <a:r>
              <a:rPr lang="pl-PL" sz="2000" dirty="0">
                <a:solidFill>
                  <a:srgbClr val="000000"/>
                </a:solidFill>
                <a:latin typeface="Calibri" panose="020F0502020204030204" pitchFamily="34" charset="0"/>
              </a:rPr>
              <a:t>Bobo	</a:t>
            </a:r>
            <a:r>
              <a:rPr lang="en-US" sz="2000" dirty="0" smtClean="0">
                <a:solidFill>
                  <a:srgbClr val="000000"/>
                </a:solidFill>
                <a:latin typeface="Calibri" panose="020F0502020204030204" pitchFamily="34" charset="0"/>
              </a:rPr>
              <a:t>	</a:t>
            </a:r>
            <a:r>
              <a:rPr lang="pl-PL" sz="2000" dirty="0" smtClean="0">
                <a:solidFill>
                  <a:srgbClr val="000000"/>
                </a:solidFill>
                <a:latin typeface="Calibri" panose="020F0502020204030204" pitchFamily="34" charset="0"/>
              </a:rPr>
              <a:t>3</a:t>
            </a:r>
            <a:r>
              <a:rPr lang="pl-PL" sz="2000" dirty="0">
                <a:solidFill>
                  <a:srgbClr val="000000"/>
                </a:solidFill>
                <a:latin typeface="Calibri" panose="020F0502020204030204" pitchFamily="34" charset="0"/>
              </a:rPr>
              <a:t>		</a:t>
            </a:r>
            <a:r>
              <a:rPr lang="pl-PL" sz="2000" dirty="0" smtClean="0">
                <a:solidFill>
                  <a:srgbClr val="000000"/>
                </a:solidFill>
                <a:latin typeface="Calibri" panose="020F0502020204030204" pitchFamily="34" charset="0"/>
              </a:rPr>
              <a:t>Charkole</a:t>
            </a:r>
            <a:r>
              <a:rPr lang="en-US" sz="2000" dirty="0" smtClean="0">
                <a:solidFill>
                  <a:srgbClr val="000000"/>
                </a:solidFill>
                <a:latin typeface="Calibri" panose="020F0502020204030204" pitchFamily="34" charset="0"/>
              </a:rPr>
              <a:t>	</a:t>
            </a:r>
            <a:r>
              <a:rPr lang="pl-PL" sz="2000" dirty="0">
                <a:solidFill>
                  <a:srgbClr val="000000"/>
                </a:solidFill>
                <a:latin typeface="Calibri" panose="020F0502020204030204" pitchFamily="34" charset="0"/>
              </a:rPr>
              <a:t>	9/25/2018 11:01	</a:t>
            </a:r>
          </a:p>
          <a:p>
            <a:r>
              <a:rPr lang="en-US" sz="2000" dirty="0" err="1">
                <a:solidFill>
                  <a:srgbClr val="000000"/>
                </a:solidFill>
                <a:latin typeface="Calibri" panose="020F0502020204030204" pitchFamily="34" charset="0"/>
              </a:rPr>
              <a:t>Flipflop</a:t>
            </a:r>
            <a:r>
              <a:rPr lang="en-US" sz="2000" dirty="0">
                <a:solidFill>
                  <a:srgbClr val="000000"/>
                </a:solidFill>
                <a:latin typeface="Calibri" panose="020F0502020204030204" pitchFamily="34" charset="0"/>
              </a:rPr>
              <a:t>	</a:t>
            </a:r>
            <a:r>
              <a:rPr lang="en-US" sz="2000" dirty="0" smtClean="0">
                <a:solidFill>
                  <a:srgbClr val="000000"/>
                </a:solidFill>
                <a:latin typeface="Calibri" panose="020F0502020204030204" pitchFamily="34" charset="0"/>
              </a:rPr>
              <a:t>	5</a:t>
            </a:r>
            <a:r>
              <a:rPr lang="en-US" sz="2000" dirty="0">
                <a:solidFill>
                  <a:srgbClr val="000000"/>
                </a:solidFill>
                <a:latin typeface="Calibri" panose="020F0502020204030204" pitchFamily="34" charset="0"/>
              </a:rPr>
              <a:t>		</a:t>
            </a:r>
            <a:r>
              <a:rPr lang="en-US" sz="2000" dirty="0" smtClean="0">
                <a:solidFill>
                  <a:srgbClr val="000000"/>
                </a:solidFill>
                <a:latin typeface="Calibri" panose="020F0502020204030204" pitchFamily="34" charset="0"/>
              </a:rPr>
              <a:t>Crafty</a:t>
            </a:r>
            <a:r>
              <a:rPr lang="en-US" sz="2000" dirty="0">
                <a:solidFill>
                  <a:srgbClr val="000000"/>
                </a:solidFill>
                <a:latin typeface="Calibri" panose="020F0502020204030204" pitchFamily="34" charset="0"/>
              </a:rPr>
              <a:t>	</a:t>
            </a:r>
            <a:r>
              <a:rPr lang="en-US" sz="2000" dirty="0" smtClean="0">
                <a:solidFill>
                  <a:srgbClr val="000000"/>
                </a:solidFill>
                <a:latin typeface="Calibri" panose="020F0502020204030204" pitchFamily="34" charset="0"/>
              </a:rPr>
              <a:t>	9/25/2018 </a:t>
            </a:r>
            <a:r>
              <a:rPr lang="en-US" sz="2000" dirty="0">
                <a:solidFill>
                  <a:srgbClr val="000000"/>
                </a:solidFill>
                <a:latin typeface="Calibri" panose="020F0502020204030204" pitchFamily="34" charset="0"/>
              </a:rPr>
              <a:t>11:01	</a:t>
            </a:r>
          </a:p>
          <a:p>
            <a:r>
              <a:rPr lang="en-US" sz="2000" dirty="0">
                <a:solidFill>
                  <a:srgbClr val="000000"/>
                </a:solidFill>
                <a:latin typeface="Calibri" panose="020F0502020204030204" pitchFamily="34" charset="0"/>
              </a:rPr>
              <a:t>Krystal	</a:t>
            </a:r>
            <a:r>
              <a:rPr lang="en-US" sz="2000" dirty="0" smtClean="0">
                <a:solidFill>
                  <a:srgbClr val="000000"/>
                </a:solidFill>
                <a:latin typeface="Calibri" panose="020F0502020204030204" pitchFamily="34" charset="0"/>
              </a:rPr>
              <a:t>	5</a:t>
            </a:r>
            <a:r>
              <a:rPr lang="en-US" sz="2000" dirty="0">
                <a:solidFill>
                  <a:srgbClr val="000000"/>
                </a:solidFill>
                <a:latin typeface="Calibri" panose="020F0502020204030204" pitchFamily="34" charset="0"/>
              </a:rPr>
              <a:t>		Crafty	</a:t>
            </a:r>
            <a:r>
              <a:rPr lang="en-US" sz="2000" dirty="0" smtClean="0">
                <a:solidFill>
                  <a:srgbClr val="000000"/>
                </a:solidFill>
                <a:latin typeface="Calibri" panose="020F0502020204030204" pitchFamily="34" charset="0"/>
              </a:rPr>
              <a:t>	9/26/2018 </a:t>
            </a:r>
            <a:r>
              <a:rPr lang="en-US" sz="2000" dirty="0">
                <a:solidFill>
                  <a:srgbClr val="000000"/>
                </a:solidFill>
                <a:latin typeface="Calibri" panose="020F0502020204030204" pitchFamily="34" charset="0"/>
              </a:rPr>
              <a:t>23:01	</a:t>
            </a:r>
          </a:p>
          <a:p>
            <a:r>
              <a:rPr lang="pl-PL" sz="2000" dirty="0" smtClean="0">
                <a:solidFill>
                  <a:srgbClr val="000000"/>
                </a:solidFill>
                <a:latin typeface="Calibri" panose="020F0502020204030204" pitchFamily="34" charset="0"/>
              </a:rPr>
              <a:t>Bobo</a:t>
            </a:r>
            <a:r>
              <a:rPr lang="en-US" sz="2000" dirty="0" smtClean="0">
                <a:solidFill>
                  <a:srgbClr val="000000"/>
                </a:solidFill>
                <a:latin typeface="Calibri" panose="020F0502020204030204" pitchFamily="34" charset="0"/>
              </a:rPr>
              <a:t>	</a:t>
            </a:r>
            <a:r>
              <a:rPr lang="pl-PL" sz="2000" dirty="0">
                <a:solidFill>
                  <a:srgbClr val="000000"/>
                </a:solidFill>
                <a:latin typeface="Calibri" panose="020F0502020204030204" pitchFamily="34" charset="0"/>
              </a:rPr>
              <a:t>	1		Charkole	</a:t>
            </a:r>
            <a:r>
              <a:rPr lang="en-US" sz="2000" dirty="0" smtClean="0">
                <a:solidFill>
                  <a:srgbClr val="000000"/>
                </a:solidFill>
                <a:latin typeface="Calibri" panose="020F0502020204030204" pitchFamily="34" charset="0"/>
              </a:rPr>
              <a:t>	</a:t>
            </a:r>
            <a:r>
              <a:rPr lang="pl-PL" sz="2000" dirty="0" smtClean="0">
                <a:solidFill>
                  <a:srgbClr val="000000"/>
                </a:solidFill>
                <a:latin typeface="Calibri" panose="020F0502020204030204" pitchFamily="34" charset="0"/>
              </a:rPr>
              <a:t>9/26/2018 </a:t>
            </a:r>
            <a:r>
              <a:rPr lang="pl-PL" sz="2000" dirty="0">
                <a:solidFill>
                  <a:srgbClr val="000000"/>
                </a:solidFill>
                <a:latin typeface="Calibri" panose="020F0502020204030204" pitchFamily="34" charset="0"/>
              </a:rPr>
              <a:t>23:01	</a:t>
            </a:r>
          </a:p>
          <a:p>
            <a:r>
              <a:rPr lang="en-US" sz="2000" dirty="0" smtClean="0">
                <a:solidFill>
                  <a:srgbClr val="000000"/>
                </a:solidFill>
                <a:latin typeface="Calibri" panose="020F0502020204030204" pitchFamily="34" charset="0"/>
              </a:rPr>
              <a:t>Krystal	</a:t>
            </a:r>
            <a:r>
              <a:rPr lang="en-US" sz="2000" dirty="0">
                <a:solidFill>
                  <a:srgbClr val="000000"/>
                </a:solidFill>
                <a:latin typeface="Calibri" panose="020F0502020204030204" pitchFamily="34" charset="0"/>
              </a:rPr>
              <a:t>	3		</a:t>
            </a:r>
            <a:r>
              <a:rPr lang="en-US" sz="2000" dirty="0" err="1">
                <a:solidFill>
                  <a:srgbClr val="000000"/>
                </a:solidFill>
                <a:latin typeface="Calibri" panose="020F0502020204030204" pitchFamily="34" charset="0"/>
              </a:rPr>
              <a:t>Drawgud</a:t>
            </a:r>
            <a:r>
              <a:rPr lang="en-US" sz="2000" dirty="0">
                <a:solidFill>
                  <a:srgbClr val="000000"/>
                </a:solidFill>
                <a:latin typeface="Calibri" panose="020F0502020204030204" pitchFamily="34" charset="0"/>
              </a:rPr>
              <a:t>	9/26/2018 23:01	</a:t>
            </a:r>
          </a:p>
          <a:p>
            <a:r>
              <a:rPr lang="pl-PL" sz="2000" dirty="0" smtClean="0">
                <a:solidFill>
                  <a:srgbClr val="000000"/>
                </a:solidFill>
                <a:latin typeface="Calibri" panose="020F0502020204030204" pitchFamily="34" charset="0"/>
              </a:rPr>
              <a:t>Bobo</a:t>
            </a:r>
            <a:r>
              <a:rPr lang="en-US" sz="2000" dirty="0" smtClean="0">
                <a:solidFill>
                  <a:srgbClr val="000000"/>
                </a:solidFill>
                <a:latin typeface="Calibri" panose="020F0502020204030204" pitchFamily="34" charset="0"/>
              </a:rPr>
              <a:t>	</a:t>
            </a:r>
            <a:r>
              <a:rPr lang="pl-PL" sz="2000" dirty="0">
                <a:solidFill>
                  <a:srgbClr val="000000"/>
                </a:solidFill>
                <a:latin typeface="Calibri" panose="020F0502020204030204" pitchFamily="34" charset="0"/>
              </a:rPr>
              <a:t>	2		Crafty	</a:t>
            </a:r>
            <a:r>
              <a:rPr lang="en-US" sz="2000" dirty="0" smtClean="0">
                <a:solidFill>
                  <a:srgbClr val="000000"/>
                </a:solidFill>
                <a:latin typeface="Calibri" panose="020F0502020204030204" pitchFamily="34" charset="0"/>
              </a:rPr>
              <a:t>	</a:t>
            </a:r>
            <a:r>
              <a:rPr lang="pl-PL" sz="2000" dirty="0" smtClean="0">
                <a:solidFill>
                  <a:srgbClr val="000000"/>
                </a:solidFill>
                <a:latin typeface="Calibri" panose="020F0502020204030204" pitchFamily="34" charset="0"/>
              </a:rPr>
              <a:t>9/27/2018 </a:t>
            </a:r>
            <a:r>
              <a:rPr lang="pl-PL" sz="2000" dirty="0">
                <a:solidFill>
                  <a:srgbClr val="000000"/>
                </a:solidFill>
                <a:latin typeface="Calibri" panose="020F0502020204030204" pitchFamily="34" charset="0"/>
              </a:rPr>
              <a:t>6:13	</a:t>
            </a:r>
          </a:p>
          <a:p>
            <a:r>
              <a:rPr lang="pl-PL" sz="2000" dirty="0" smtClean="0">
                <a:solidFill>
                  <a:srgbClr val="000000"/>
                </a:solidFill>
                <a:latin typeface="Calibri" panose="020F0502020204030204" pitchFamily="34" charset="0"/>
              </a:rPr>
              <a:t>Krystal</a:t>
            </a:r>
            <a:r>
              <a:rPr lang="en-US" sz="2000" dirty="0" smtClean="0">
                <a:solidFill>
                  <a:srgbClr val="000000"/>
                </a:solidFill>
                <a:latin typeface="Calibri" panose="020F0502020204030204" pitchFamily="34" charset="0"/>
              </a:rPr>
              <a:t>	</a:t>
            </a:r>
            <a:r>
              <a:rPr lang="pl-PL" sz="2000" dirty="0">
                <a:solidFill>
                  <a:srgbClr val="000000"/>
                </a:solidFill>
                <a:latin typeface="Calibri" panose="020F0502020204030204" pitchFamily="34" charset="0"/>
              </a:rPr>
              <a:t>	4		Charkole	</a:t>
            </a:r>
            <a:r>
              <a:rPr lang="en-US" sz="2000" dirty="0" smtClean="0">
                <a:solidFill>
                  <a:srgbClr val="000000"/>
                </a:solidFill>
                <a:latin typeface="Calibri" panose="020F0502020204030204" pitchFamily="34" charset="0"/>
              </a:rPr>
              <a:t>	</a:t>
            </a:r>
            <a:r>
              <a:rPr lang="pl-PL" sz="2000" dirty="0" smtClean="0">
                <a:solidFill>
                  <a:srgbClr val="000000"/>
                </a:solidFill>
                <a:latin typeface="Calibri" panose="020F0502020204030204" pitchFamily="34" charset="0"/>
              </a:rPr>
              <a:t>9/27/2018 </a:t>
            </a:r>
            <a:r>
              <a:rPr lang="pl-PL" sz="2000" dirty="0">
                <a:solidFill>
                  <a:srgbClr val="000000"/>
                </a:solidFill>
                <a:latin typeface="Calibri" panose="020F0502020204030204" pitchFamily="34" charset="0"/>
              </a:rPr>
              <a:t>6:13	</a:t>
            </a:r>
          </a:p>
          <a:p>
            <a:r>
              <a:rPr lang="pl-PL" sz="2000" dirty="0">
                <a:solidFill>
                  <a:srgbClr val="000000"/>
                </a:solidFill>
                <a:latin typeface="Calibri" panose="020F0502020204030204" pitchFamily="34" charset="0"/>
              </a:rPr>
              <a:t>Bobo	</a:t>
            </a:r>
            <a:r>
              <a:rPr lang="en-US" sz="2000" dirty="0" smtClean="0">
                <a:solidFill>
                  <a:srgbClr val="000000"/>
                </a:solidFill>
                <a:latin typeface="Calibri" panose="020F0502020204030204" pitchFamily="34" charset="0"/>
              </a:rPr>
              <a:t>	</a:t>
            </a:r>
            <a:r>
              <a:rPr lang="pl-PL" sz="2000" dirty="0" smtClean="0">
                <a:solidFill>
                  <a:srgbClr val="000000"/>
                </a:solidFill>
                <a:latin typeface="Calibri" panose="020F0502020204030204" pitchFamily="34" charset="0"/>
              </a:rPr>
              <a:t>4</a:t>
            </a:r>
            <a:r>
              <a:rPr lang="pl-PL" sz="2000" dirty="0">
                <a:solidFill>
                  <a:srgbClr val="000000"/>
                </a:solidFill>
                <a:latin typeface="Calibri" panose="020F0502020204030204" pitchFamily="34" charset="0"/>
              </a:rPr>
              <a:t>		Charkole	</a:t>
            </a:r>
            <a:r>
              <a:rPr lang="en-US" sz="2000" dirty="0" smtClean="0">
                <a:solidFill>
                  <a:srgbClr val="000000"/>
                </a:solidFill>
                <a:latin typeface="Calibri" panose="020F0502020204030204" pitchFamily="34" charset="0"/>
              </a:rPr>
              <a:t>	</a:t>
            </a:r>
            <a:r>
              <a:rPr lang="pl-PL" sz="2000" dirty="0" smtClean="0">
                <a:solidFill>
                  <a:srgbClr val="000000"/>
                </a:solidFill>
                <a:latin typeface="Calibri" panose="020F0502020204030204" pitchFamily="34" charset="0"/>
              </a:rPr>
              <a:t>9/27/2018 </a:t>
            </a:r>
            <a:r>
              <a:rPr lang="pl-PL" sz="2000" dirty="0">
                <a:solidFill>
                  <a:srgbClr val="000000"/>
                </a:solidFill>
                <a:latin typeface="Calibri" panose="020F0502020204030204" pitchFamily="34" charset="0"/>
              </a:rPr>
              <a:t>6:13	</a:t>
            </a:r>
          </a:p>
          <a:p>
            <a:r>
              <a:rPr lang="en-US" sz="2000" dirty="0" err="1" smtClean="0">
                <a:solidFill>
                  <a:srgbClr val="000000"/>
                </a:solidFill>
                <a:latin typeface="Calibri" panose="020F0502020204030204" pitchFamily="34" charset="0"/>
              </a:rPr>
              <a:t>Flipflop</a:t>
            </a:r>
            <a:r>
              <a:rPr lang="en-US" sz="2000" dirty="0" smtClean="0">
                <a:solidFill>
                  <a:srgbClr val="000000"/>
                </a:solidFill>
                <a:latin typeface="Calibri" panose="020F0502020204030204" pitchFamily="34" charset="0"/>
              </a:rPr>
              <a:t>	</a:t>
            </a:r>
            <a:r>
              <a:rPr lang="en-US" sz="2000" dirty="0">
                <a:solidFill>
                  <a:srgbClr val="000000"/>
                </a:solidFill>
                <a:latin typeface="Calibri" panose="020F0502020204030204" pitchFamily="34" charset="0"/>
              </a:rPr>
              <a:t>	2		Crafty	</a:t>
            </a:r>
            <a:r>
              <a:rPr lang="en-US" sz="2000" dirty="0" smtClean="0">
                <a:solidFill>
                  <a:srgbClr val="000000"/>
                </a:solidFill>
                <a:latin typeface="Calibri" panose="020F0502020204030204" pitchFamily="34" charset="0"/>
              </a:rPr>
              <a:t>	9/28/2018 </a:t>
            </a:r>
            <a:r>
              <a:rPr lang="en-US" sz="2000" dirty="0">
                <a:solidFill>
                  <a:srgbClr val="000000"/>
                </a:solidFill>
                <a:latin typeface="Calibri" panose="020F0502020204030204" pitchFamily="34" charset="0"/>
              </a:rPr>
              <a:t>10:18	</a:t>
            </a:r>
          </a:p>
          <a:p>
            <a:r>
              <a:rPr lang="pl-PL" sz="2000" dirty="0">
                <a:solidFill>
                  <a:srgbClr val="000000"/>
                </a:solidFill>
                <a:latin typeface="Calibri" panose="020F0502020204030204" pitchFamily="34" charset="0"/>
              </a:rPr>
              <a:t>Bobo	</a:t>
            </a:r>
            <a:r>
              <a:rPr lang="en-US" sz="2000" dirty="0" smtClean="0">
                <a:solidFill>
                  <a:srgbClr val="000000"/>
                </a:solidFill>
                <a:latin typeface="Calibri" panose="020F0502020204030204" pitchFamily="34" charset="0"/>
              </a:rPr>
              <a:t>	</a:t>
            </a:r>
            <a:r>
              <a:rPr lang="pl-PL" sz="2000" dirty="0" smtClean="0">
                <a:solidFill>
                  <a:srgbClr val="000000"/>
                </a:solidFill>
                <a:latin typeface="Calibri" panose="020F0502020204030204" pitchFamily="34" charset="0"/>
              </a:rPr>
              <a:t>2</a:t>
            </a:r>
            <a:r>
              <a:rPr lang="pl-PL" sz="2000" dirty="0">
                <a:solidFill>
                  <a:srgbClr val="000000"/>
                </a:solidFill>
                <a:latin typeface="Calibri" panose="020F0502020204030204" pitchFamily="34" charset="0"/>
              </a:rPr>
              <a:t>		Crafty	</a:t>
            </a:r>
            <a:r>
              <a:rPr lang="en-US" sz="2000" dirty="0" smtClean="0">
                <a:solidFill>
                  <a:srgbClr val="000000"/>
                </a:solidFill>
                <a:latin typeface="Calibri" panose="020F0502020204030204" pitchFamily="34" charset="0"/>
              </a:rPr>
              <a:t>	</a:t>
            </a:r>
            <a:r>
              <a:rPr lang="pl-PL" sz="2000" dirty="0" smtClean="0">
                <a:solidFill>
                  <a:srgbClr val="000000"/>
                </a:solidFill>
                <a:latin typeface="Calibri" panose="020F0502020204030204" pitchFamily="34" charset="0"/>
              </a:rPr>
              <a:t>9/29/2018 </a:t>
            </a:r>
            <a:r>
              <a:rPr lang="pl-PL" sz="2000" dirty="0">
                <a:solidFill>
                  <a:srgbClr val="000000"/>
                </a:solidFill>
                <a:latin typeface="Calibri" panose="020F0502020204030204" pitchFamily="34" charset="0"/>
              </a:rPr>
              <a:t>10:18	</a:t>
            </a:r>
          </a:p>
          <a:p>
            <a:r>
              <a:rPr lang="en-US" sz="2000" dirty="0" smtClean="0">
                <a:solidFill>
                  <a:srgbClr val="000000"/>
                </a:solidFill>
                <a:latin typeface="Calibri" panose="020F0502020204030204" pitchFamily="34" charset="0"/>
              </a:rPr>
              <a:t>Krystal	</a:t>
            </a:r>
            <a:r>
              <a:rPr lang="en-US" sz="2000" dirty="0">
                <a:solidFill>
                  <a:srgbClr val="000000"/>
                </a:solidFill>
                <a:latin typeface="Calibri" panose="020F0502020204030204" pitchFamily="34" charset="0"/>
              </a:rPr>
              <a:t>	4		</a:t>
            </a:r>
            <a:r>
              <a:rPr lang="en-US" sz="2000" dirty="0" err="1">
                <a:solidFill>
                  <a:srgbClr val="000000"/>
                </a:solidFill>
                <a:latin typeface="Calibri" panose="020F0502020204030204" pitchFamily="34" charset="0"/>
              </a:rPr>
              <a:t>Drawgud</a:t>
            </a:r>
            <a:r>
              <a:rPr lang="en-US" sz="2000" dirty="0">
                <a:solidFill>
                  <a:srgbClr val="000000"/>
                </a:solidFill>
                <a:latin typeface="Calibri" panose="020F0502020204030204" pitchFamily="34" charset="0"/>
              </a:rPr>
              <a:t>	9/30/2018 10:18	</a:t>
            </a:r>
          </a:p>
        </p:txBody>
      </p:sp>
    </p:spTree>
    <p:extLst>
      <p:ext uri="{BB962C8B-B14F-4D97-AF65-F5344CB8AC3E}">
        <p14:creationId xmlns:p14="http://schemas.microsoft.com/office/powerpoint/2010/main" val="37262771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Hashing concepts are a critical part of teaching computer science and understanding blockchain concepts where proof of work is used to validate the mining process.</a:t>
            </a:r>
          </a:p>
          <a:p>
            <a:r>
              <a:rPr lang="en-US" dirty="0" smtClean="0"/>
              <a:t>The concepts discussed here are also the foundation of a pen, paper and computer simulation developed called BARTS.</a:t>
            </a:r>
          </a:p>
          <a:p>
            <a:r>
              <a:rPr lang="en-US" dirty="0" smtClean="0"/>
              <a:t>Also developing a module to extend theses concepts for teaching the fundamentals of smart contracts using remix and solidity.</a:t>
            </a:r>
            <a:endParaRPr lang="en-US" dirty="0"/>
          </a:p>
        </p:txBody>
      </p:sp>
    </p:spTree>
    <p:extLst>
      <p:ext uri="{BB962C8B-B14F-4D97-AF65-F5344CB8AC3E}">
        <p14:creationId xmlns:p14="http://schemas.microsoft.com/office/powerpoint/2010/main" val="36708298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4891" y="0"/>
            <a:ext cx="6858000" cy="6858000"/>
          </a:xfrm>
          <a:prstGeom prst="rect">
            <a:avLst/>
          </a:prstGeom>
          <a:effectLst>
            <a:softEdge rad="12700"/>
          </a:effectLst>
        </p:spPr>
      </p:pic>
      <p:sp>
        <p:nvSpPr>
          <p:cNvPr id="6" name="Title 5"/>
          <p:cNvSpPr>
            <a:spLocks noGrp="1"/>
          </p:cNvSpPr>
          <p:nvPr>
            <p:ph type="title"/>
          </p:nvPr>
        </p:nvSpPr>
        <p:spPr>
          <a:xfrm>
            <a:off x="839788" y="972593"/>
            <a:ext cx="3932237" cy="827116"/>
          </a:xfrm>
        </p:spPr>
        <p:txBody>
          <a:bodyPr>
            <a:normAutofit/>
          </a:bodyPr>
          <a:lstStyle/>
          <a:p>
            <a:r>
              <a:rPr lang="en-US" sz="4800" dirty="0" smtClean="0"/>
              <a:t>BARTS Players</a:t>
            </a:r>
            <a:endParaRPr lang="en-US" sz="4800" dirty="0"/>
          </a:p>
        </p:txBody>
      </p:sp>
      <p:sp>
        <p:nvSpPr>
          <p:cNvPr id="8" name="Text Placeholder 7"/>
          <p:cNvSpPr>
            <a:spLocks noGrp="1"/>
          </p:cNvSpPr>
          <p:nvPr>
            <p:ph type="body" sz="half" idx="2"/>
          </p:nvPr>
        </p:nvSpPr>
        <p:spPr>
          <a:xfrm>
            <a:off x="839788" y="2057399"/>
            <a:ext cx="4149462" cy="4156969"/>
          </a:xfrm>
        </p:spPr>
        <p:txBody>
          <a:bodyPr>
            <a:normAutofit/>
          </a:bodyPr>
          <a:lstStyle/>
          <a:p>
            <a:pPr marL="285750" indent="-285750">
              <a:buFont typeface="Arial" panose="020B0604020202020204" pitchFamily="34" charset="0"/>
              <a:buChar char="•"/>
            </a:pPr>
            <a:r>
              <a:rPr lang="en-US" sz="2800" dirty="0" smtClean="0">
                <a:solidFill>
                  <a:srgbClr val="FF6600"/>
                </a:solidFill>
              </a:rPr>
              <a:t>Coordinator or instructor</a:t>
            </a:r>
          </a:p>
          <a:p>
            <a:pPr marL="285750" indent="-285750">
              <a:buFont typeface="Arial" panose="020B0604020202020204" pitchFamily="34" charset="0"/>
              <a:buChar char="•"/>
            </a:pPr>
            <a:r>
              <a:rPr lang="en-US" sz="2800" dirty="0" smtClean="0">
                <a:solidFill>
                  <a:srgbClr val="00B050"/>
                </a:solidFill>
              </a:rPr>
              <a:t>3 Artists</a:t>
            </a:r>
          </a:p>
          <a:p>
            <a:pPr marL="285750" indent="-285750">
              <a:buFont typeface="Arial" panose="020B0604020202020204" pitchFamily="34" charset="0"/>
              <a:buChar char="•"/>
            </a:pPr>
            <a:r>
              <a:rPr lang="en-US" sz="2800" dirty="0" smtClean="0">
                <a:solidFill>
                  <a:schemeClr val="accent1"/>
                </a:solidFill>
              </a:rPr>
              <a:t>3 Gallery Owners</a:t>
            </a:r>
          </a:p>
          <a:p>
            <a:pPr marL="285750" indent="-285750">
              <a:buFont typeface="Arial" panose="020B0604020202020204" pitchFamily="34" charset="0"/>
              <a:buChar char="•"/>
            </a:pPr>
            <a:r>
              <a:rPr lang="en-US" sz="2800" dirty="0" smtClean="0">
                <a:solidFill>
                  <a:srgbClr val="FF00FF"/>
                </a:solidFill>
              </a:rPr>
              <a:t>3 Mining Pools with at least two  miners in each pool. One of the miners will be the spokesperson for the mining pool.</a:t>
            </a:r>
          </a:p>
        </p:txBody>
      </p:sp>
    </p:spTree>
    <p:extLst>
      <p:ext uri="{BB962C8B-B14F-4D97-AF65-F5344CB8AC3E}">
        <p14:creationId xmlns:p14="http://schemas.microsoft.com/office/powerpoint/2010/main" val="23890752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Final thoughts	</a:t>
            </a:r>
            <a:endParaRPr lang="en-US" cap="none" dirty="0"/>
          </a:p>
        </p:txBody>
      </p:sp>
      <p:sp>
        <p:nvSpPr>
          <p:cNvPr id="3" name="Content Placeholder 2"/>
          <p:cNvSpPr>
            <a:spLocks noGrp="1"/>
          </p:cNvSpPr>
          <p:nvPr>
            <p:ph idx="1"/>
          </p:nvPr>
        </p:nvSpPr>
        <p:spPr>
          <a:xfrm>
            <a:off x="1141412" y="1884551"/>
            <a:ext cx="9905999" cy="3541714"/>
          </a:xfrm>
        </p:spPr>
        <p:txBody>
          <a:bodyPr>
            <a:normAutofit fontScale="92500" lnSpcReduction="20000"/>
          </a:bodyPr>
          <a:lstStyle/>
          <a:p>
            <a:r>
              <a:rPr lang="en-US" dirty="0" err="1" smtClean="0"/>
              <a:t>Blockchain</a:t>
            </a:r>
            <a:r>
              <a:rPr lang="en-US" dirty="0" smtClean="0"/>
              <a:t> is a very useful technology and it has potential to eradicate the double spending problem.</a:t>
            </a:r>
          </a:p>
          <a:p>
            <a:r>
              <a:rPr lang="en-US" dirty="0" err="1" smtClean="0"/>
              <a:t>Blockchain</a:t>
            </a:r>
            <a:r>
              <a:rPr lang="en-US" dirty="0" smtClean="0"/>
              <a:t> is versatile in that it can be used publicly, privately, or in a consortium, but the security of this technology is a valid concern to some.</a:t>
            </a:r>
          </a:p>
          <a:p>
            <a:r>
              <a:rPr lang="en-US" dirty="0" err="1" smtClean="0"/>
              <a:t>Blockchain</a:t>
            </a:r>
            <a:r>
              <a:rPr lang="en-US" dirty="0" smtClean="0"/>
              <a:t> should only be used privately when you want: </a:t>
            </a:r>
          </a:p>
          <a:p>
            <a:pPr lvl="1"/>
            <a:r>
              <a:rPr lang="en-US" dirty="0" smtClean="0"/>
              <a:t>More security</a:t>
            </a:r>
          </a:p>
          <a:p>
            <a:pPr lvl="1"/>
            <a:r>
              <a:rPr lang="en-US" dirty="0" smtClean="0"/>
              <a:t>To rapidly share information</a:t>
            </a:r>
          </a:p>
          <a:p>
            <a:pPr lvl="1"/>
            <a:r>
              <a:rPr lang="en-US" dirty="0" smtClean="0"/>
              <a:t>Want to keep track of information</a:t>
            </a:r>
          </a:p>
          <a:p>
            <a:r>
              <a:rPr lang="en-US" dirty="0" smtClean="0"/>
              <a:t>It is not clear that blockchain is efficient and cost effective technology.</a:t>
            </a:r>
          </a:p>
          <a:p>
            <a:endParaRPr lang="en-US" dirty="0"/>
          </a:p>
        </p:txBody>
      </p:sp>
    </p:spTree>
    <p:extLst>
      <p:ext uri="{BB962C8B-B14F-4D97-AF65-F5344CB8AC3E}">
        <p14:creationId xmlns:p14="http://schemas.microsoft.com/office/powerpoint/2010/main" val="34518035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4679" y="1311930"/>
            <a:ext cx="9207321" cy="1325563"/>
          </a:xfrm>
        </p:spPr>
        <p:txBody>
          <a:bodyPr>
            <a:normAutofit fontScale="90000"/>
          </a:bodyPr>
          <a:lstStyle/>
          <a:p>
            <a:r>
              <a:rPr lang="en-US" sz="3200" dirty="0"/>
              <a:t>Q2 - The material covered in the blockchain teaching module helped me gain a clearer understanding of blockchain </a:t>
            </a:r>
            <a:r>
              <a:rPr lang="en-US" sz="3200" dirty="0" smtClean="0"/>
              <a:t>concepts</a:t>
            </a:r>
            <a:br>
              <a:rPr lang="en-US" sz="3200" dirty="0" smtClean="0"/>
            </a:br>
            <a:r>
              <a:rPr lang="en-US" sz="3200" b="1" dirty="0"/>
              <a:t>1 Strongly Disagree to 5 Strongly Agree</a:t>
            </a:r>
            <a:endParaRPr lang="en-US" sz="3200" dirty="0"/>
          </a:p>
        </p:txBody>
      </p:sp>
      <p:graphicFrame>
        <p:nvGraphicFramePr>
          <p:cNvPr id="5" name="Object 4"/>
          <p:cNvGraphicFramePr>
            <a:graphicFrameLocks noChangeAspect="1"/>
          </p:cNvGraphicFramePr>
          <p:nvPr>
            <p:extLst>
              <p:ext uri="{D42A27DB-BD31-4B8C-83A1-F6EECF244321}">
                <p14:modId xmlns:p14="http://schemas.microsoft.com/office/powerpoint/2010/main" val="2328870187"/>
              </p:ext>
            </p:extLst>
          </p:nvPr>
        </p:nvGraphicFramePr>
        <p:xfrm>
          <a:off x="3229412" y="3276670"/>
          <a:ext cx="5260123" cy="2324240"/>
        </p:xfrm>
        <a:graphic>
          <a:graphicData uri="http://schemas.openxmlformats.org/presentationml/2006/ole">
            <mc:AlternateContent xmlns:mc="http://schemas.openxmlformats.org/markup-compatibility/2006">
              <mc:Choice xmlns:v="urn:schemas-microsoft-com:vml" Requires="v">
                <p:oleObj spid="_x0000_s1027" name="Worksheet" r:id="rId3" imgW="1228621" imgH="542743" progId="Excel.Sheet.12">
                  <p:embed/>
                </p:oleObj>
              </mc:Choice>
              <mc:Fallback>
                <p:oleObj name="Worksheet" r:id="rId3" imgW="1228621" imgH="542743" progId="Excel.Sheet.12">
                  <p:embed/>
                  <p:pic>
                    <p:nvPicPr>
                      <p:cNvPr id="0" name=""/>
                      <p:cNvPicPr/>
                      <p:nvPr/>
                    </p:nvPicPr>
                    <p:blipFill>
                      <a:blip r:embed="rId4"/>
                      <a:stretch>
                        <a:fillRect/>
                      </a:stretch>
                    </p:blipFill>
                    <p:spPr>
                      <a:xfrm>
                        <a:off x="3229412" y="3276670"/>
                        <a:ext cx="5260123" cy="2324240"/>
                      </a:xfrm>
                      <a:prstGeom prst="rect">
                        <a:avLst/>
                      </a:prstGeom>
                    </p:spPr>
                  </p:pic>
                </p:oleObj>
              </mc:Fallback>
            </mc:AlternateContent>
          </a:graphicData>
        </a:graphic>
      </p:graphicFrame>
    </p:spTree>
    <p:extLst>
      <p:ext uri="{BB962C8B-B14F-4D97-AF65-F5344CB8AC3E}">
        <p14:creationId xmlns:p14="http://schemas.microsoft.com/office/powerpoint/2010/main" val="28778603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0759" y="1772235"/>
            <a:ext cx="10515600" cy="1325563"/>
          </a:xfrm>
        </p:spPr>
        <p:txBody>
          <a:bodyPr>
            <a:normAutofit/>
          </a:bodyPr>
          <a:lstStyle/>
          <a:p>
            <a:r>
              <a:rPr lang="en-US" sz="3200" dirty="0" smtClean="0"/>
              <a:t>Q3 - What is the percentage of new understanding of blockchain concepts did you get from the teaching module?</a:t>
            </a:r>
            <a:endParaRPr lang="en-US" sz="3200" dirty="0"/>
          </a:p>
        </p:txBody>
      </p:sp>
      <p:pic>
        <p:nvPicPr>
          <p:cNvPr id="5" name="Picture 4"/>
          <p:cNvPicPr>
            <a:picLocks noChangeAspect="1"/>
          </p:cNvPicPr>
          <p:nvPr/>
        </p:nvPicPr>
        <p:blipFill>
          <a:blip r:embed="rId2"/>
          <a:stretch>
            <a:fillRect/>
          </a:stretch>
        </p:blipFill>
        <p:spPr>
          <a:xfrm>
            <a:off x="159048" y="3634843"/>
            <a:ext cx="11873903" cy="1522076"/>
          </a:xfrm>
          <a:prstGeom prst="rect">
            <a:avLst/>
          </a:prstGeom>
        </p:spPr>
      </p:pic>
    </p:spTree>
    <p:extLst>
      <p:ext uri="{BB962C8B-B14F-4D97-AF65-F5344CB8AC3E}">
        <p14:creationId xmlns:p14="http://schemas.microsoft.com/office/powerpoint/2010/main" val="21227331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4844" y="1488151"/>
            <a:ext cx="10515600" cy="1325563"/>
          </a:xfrm>
        </p:spPr>
        <p:txBody>
          <a:bodyPr>
            <a:normAutofit/>
          </a:bodyPr>
          <a:lstStyle/>
          <a:p>
            <a:r>
              <a:rPr lang="en-US" sz="3200" dirty="0"/>
              <a:t>Q4 - I would like the following additional material presented in the course </a:t>
            </a:r>
            <a:r>
              <a:rPr lang="en-US" sz="3200" dirty="0" smtClean="0"/>
              <a:t>? </a:t>
            </a:r>
            <a:r>
              <a:rPr lang="en-US" sz="2400" b="1" dirty="0" smtClean="0"/>
              <a:t>1 Strongly Disagree to 5 Strongly Agree</a:t>
            </a:r>
            <a:endParaRPr lang="en-US" sz="2400" b="1" dirty="0"/>
          </a:p>
        </p:txBody>
      </p:sp>
      <p:graphicFrame>
        <p:nvGraphicFramePr>
          <p:cNvPr id="4" name="Object 3"/>
          <p:cNvGraphicFramePr>
            <a:graphicFrameLocks noChangeAspect="1"/>
          </p:cNvGraphicFramePr>
          <p:nvPr>
            <p:extLst/>
          </p:nvPr>
        </p:nvGraphicFramePr>
        <p:xfrm>
          <a:off x="239517" y="2777115"/>
          <a:ext cx="11712966" cy="2256798"/>
        </p:xfrm>
        <a:graphic>
          <a:graphicData uri="http://schemas.openxmlformats.org/presentationml/2006/ole">
            <mc:AlternateContent xmlns:mc="http://schemas.openxmlformats.org/markup-compatibility/2006">
              <mc:Choice xmlns:v="urn:schemas-microsoft-com:vml" Requires="v">
                <p:oleObj spid="_x0000_s2051" name="Worksheet" r:id="rId3" imgW="5981839" imgH="1152343" progId="Excel.Sheet.12">
                  <p:embed/>
                </p:oleObj>
              </mc:Choice>
              <mc:Fallback>
                <p:oleObj name="Worksheet" r:id="rId3" imgW="5981839" imgH="1152343" progId="Excel.Sheet.12">
                  <p:embed/>
                  <p:pic>
                    <p:nvPicPr>
                      <p:cNvPr id="0" name=""/>
                      <p:cNvPicPr/>
                      <p:nvPr/>
                    </p:nvPicPr>
                    <p:blipFill>
                      <a:blip r:embed="rId4"/>
                      <a:stretch>
                        <a:fillRect/>
                      </a:stretch>
                    </p:blipFill>
                    <p:spPr>
                      <a:xfrm>
                        <a:off x="239517" y="2777115"/>
                        <a:ext cx="11712966" cy="2256798"/>
                      </a:xfrm>
                      <a:prstGeom prst="rect">
                        <a:avLst/>
                      </a:prstGeom>
                    </p:spPr>
                  </p:pic>
                </p:oleObj>
              </mc:Fallback>
            </mc:AlternateContent>
          </a:graphicData>
        </a:graphic>
      </p:graphicFrame>
    </p:spTree>
    <p:extLst>
      <p:ext uri="{BB962C8B-B14F-4D97-AF65-F5344CB8AC3E}">
        <p14:creationId xmlns:p14="http://schemas.microsoft.com/office/powerpoint/2010/main" val="38398842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Q7 - How many addition hours of blockchain and cryptocurrency concepts would you like to have?</a:t>
            </a:r>
          </a:p>
        </p:txBody>
      </p:sp>
      <p:graphicFrame>
        <p:nvGraphicFramePr>
          <p:cNvPr id="4" name="Object 3"/>
          <p:cNvGraphicFramePr>
            <a:graphicFrameLocks noChangeAspect="1"/>
          </p:cNvGraphicFramePr>
          <p:nvPr>
            <p:extLst/>
          </p:nvPr>
        </p:nvGraphicFramePr>
        <p:xfrm>
          <a:off x="838200" y="3299381"/>
          <a:ext cx="10611254" cy="1734532"/>
        </p:xfrm>
        <a:graphic>
          <a:graphicData uri="http://schemas.openxmlformats.org/presentationml/2006/ole">
            <mc:AlternateContent xmlns:mc="http://schemas.openxmlformats.org/markup-compatibility/2006">
              <mc:Choice xmlns:v="urn:schemas-microsoft-com:vml" Requires="v">
                <p:oleObj spid="_x0000_s3075" name="Worksheet" r:id="rId3" imgW="2971800" imgH="485853" progId="Excel.Sheet.12">
                  <p:embed/>
                </p:oleObj>
              </mc:Choice>
              <mc:Fallback>
                <p:oleObj name="Worksheet" r:id="rId3" imgW="2971800" imgH="485853" progId="Excel.Sheet.12">
                  <p:embed/>
                  <p:pic>
                    <p:nvPicPr>
                      <p:cNvPr id="0" name=""/>
                      <p:cNvPicPr/>
                      <p:nvPr/>
                    </p:nvPicPr>
                    <p:blipFill>
                      <a:blip r:embed="rId4"/>
                      <a:stretch>
                        <a:fillRect/>
                      </a:stretch>
                    </p:blipFill>
                    <p:spPr>
                      <a:xfrm>
                        <a:off x="838200" y="3299381"/>
                        <a:ext cx="10611254" cy="1734532"/>
                      </a:xfrm>
                      <a:prstGeom prst="rect">
                        <a:avLst/>
                      </a:prstGeom>
                    </p:spPr>
                  </p:pic>
                </p:oleObj>
              </mc:Fallback>
            </mc:AlternateContent>
          </a:graphicData>
        </a:graphic>
      </p:graphicFrame>
    </p:spTree>
    <p:extLst>
      <p:ext uri="{BB962C8B-B14F-4D97-AF65-F5344CB8AC3E}">
        <p14:creationId xmlns:p14="http://schemas.microsoft.com/office/powerpoint/2010/main" val="33941988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Secure Hashing Algorithm</a:t>
            </a:r>
            <a:endParaRPr lang="en-US" dirty="0"/>
          </a:p>
        </p:txBody>
      </p:sp>
      <p:sp>
        <p:nvSpPr>
          <p:cNvPr id="3" name="Content Placeholder 2"/>
          <p:cNvSpPr>
            <a:spLocks noGrp="1"/>
          </p:cNvSpPr>
          <p:nvPr>
            <p:ph idx="1"/>
          </p:nvPr>
        </p:nvSpPr>
        <p:spPr/>
        <p:txBody>
          <a:bodyPr>
            <a:normAutofit lnSpcReduction="10000"/>
          </a:bodyPr>
          <a:lstStyle/>
          <a:p>
            <a:r>
              <a:rPr lang="en-US" dirty="0"/>
              <a:t>Secure Hashing </a:t>
            </a:r>
            <a:r>
              <a:rPr lang="en-US" dirty="0" smtClean="0"/>
              <a:t>Algorithm (SHA) is implemented in a computer program, a  programming function or subroutine</a:t>
            </a:r>
            <a:r>
              <a:rPr lang="en-US" dirty="0"/>
              <a:t>. </a:t>
            </a:r>
            <a:r>
              <a:rPr lang="en-US" dirty="0" smtClean="0"/>
              <a:t>Hash </a:t>
            </a:r>
            <a:r>
              <a:rPr lang="en-US" dirty="0"/>
              <a:t>functions </a:t>
            </a:r>
            <a:r>
              <a:rPr lang="en-US" dirty="0" smtClean="0"/>
              <a:t>take text convert it into binary digits and then run mathematical </a:t>
            </a:r>
            <a:r>
              <a:rPr lang="en-US" dirty="0"/>
              <a:t>operations </a:t>
            </a:r>
            <a:r>
              <a:rPr lang="en-US" dirty="0" smtClean="0"/>
              <a:t>on </a:t>
            </a:r>
            <a:r>
              <a:rPr lang="en-US" dirty="0" err="1" smtClean="0"/>
              <a:t>on</a:t>
            </a:r>
            <a:r>
              <a:rPr lang="en-US" dirty="0" smtClean="0"/>
              <a:t> the </a:t>
            </a:r>
            <a:r>
              <a:rPr lang="en-US" dirty="0"/>
              <a:t>digital </a:t>
            </a:r>
            <a:r>
              <a:rPr lang="en-US" dirty="0" smtClean="0"/>
              <a:t>data and transform it into fixed length number of binary digits. The number fixed binary digits ranges 160 bits to 256 bits depending on the algorithm. </a:t>
            </a:r>
            <a:r>
              <a:rPr lang="en-US" dirty="0"/>
              <a:t>Examples are SHA-224, SHA-256, SHA-384, SHA-512, SHA-512/224, </a:t>
            </a:r>
            <a:r>
              <a:rPr lang="en-US" dirty="0" smtClean="0"/>
              <a:t>and SHA-512/256.</a:t>
            </a:r>
            <a:endParaRPr lang="en-US" dirty="0"/>
          </a:p>
        </p:txBody>
      </p:sp>
    </p:spTree>
    <p:extLst>
      <p:ext uri="{BB962C8B-B14F-4D97-AF65-F5344CB8AC3E}">
        <p14:creationId xmlns:p14="http://schemas.microsoft.com/office/powerpoint/2010/main" val="231798116"/>
      </p:ext>
    </p:extLst>
  </p:cSld>
  <p:clrMapOvr>
    <a:masterClrMapping/>
  </p:clrMapOvr>
  <p:timing>
    <p:tnLst>
      <p:par>
        <p:cTn id="1" dur="indefinite" restart="never" nodeType="tmRoot"/>
      </p:par>
    </p:tnLst>
  </p:timing>
</p:sld>
</file>

<file path=ppt/theme/theme1.xml><?xml version="1.0" encoding="utf-8"?>
<a:theme xmlns:a="http://schemas.openxmlformats.org/drawingml/2006/main" name="Blockchain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ckchainTheme" id="{F292A95B-0D45-41E9-8516-36F77612C75F}" vid="{A8F788B5-6024-477F-8961-371C45D2459E}"/>
    </a:ext>
  </a:extLst>
</a:theme>
</file>

<file path=ppt/theme/theme2.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3F07106E-BE4A-4898-8D5A-0C6892A1F1CE}" vid="{B555FD24-71FD-44E0-8E66-A8ABF5ED9E1B}"/>
    </a:ext>
  </a:extLst>
</a:theme>
</file>

<file path=ppt/theme/theme3.xml><?xml version="1.0" encoding="utf-8"?>
<a:theme xmlns:a="http://schemas.openxmlformats.org/drawingml/2006/main" name="1_The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3F07106E-BE4A-4898-8D5A-0C6892A1F1CE}" vid="{B555FD24-71FD-44E0-8E66-A8ABF5ED9E1B}"/>
    </a:ext>
  </a:extLst>
</a:theme>
</file>

<file path=ppt/theme/theme4.xml><?xml version="1.0" encoding="utf-8"?>
<a:theme xmlns:a="http://schemas.openxmlformats.org/drawingml/2006/main" name="2_The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3F07106E-BE4A-4898-8D5A-0C6892A1F1CE}" vid="{B555FD24-71FD-44E0-8E66-A8ABF5ED9E1B}"/>
    </a:ext>
  </a:extLst>
</a:theme>
</file>

<file path=ppt/theme/theme5.xml><?xml version="1.0" encoding="utf-8"?>
<a:theme xmlns:a="http://schemas.openxmlformats.org/drawingml/2006/main" name="3_The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3F07106E-BE4A-4898-8D5A-0C6892A1F1CE}" vid="{B555FD24-71FD-44E0-8E66-A8ABF5ED9E1B}"/>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BlockchainTheme</Template>
  <TotalTime>693</TotalTime>
  <Words>2861</Words>
  <Application>Microsoft Office PowerPoint</Application>
  <PresentationFormat>Widescreen</PresentationFormat>
  <Paragraphs>361</Paragraphs>
  <Slides>44</Slides>
  <Notes>8</Notes>
  <HiddenSlides>0</HiddenSlides>
  <MMClips>1</MMClips>
  <ScaleCrop>false</ScaleCrop>
  <HeadingPairs>
    <vt:vector size="8" baseType="variant">
      <vt:variant>
        <vt:lpstr>Fonts Used</vt:lpstr>
      </vt:variant>
      <vt:variant>
        <vt:i4>5</vt:i4>
      </vt:variant>
      <vt:variant>
        <vt:lpstr>Theme</vt:lpstr>
      </vt:variant>
      <vt:variant>
        <vt:i4>6</vt:i4>
      </vt:variant>
      <vt:variant>
        <vt:lpstr>Embedded OLE Servers</vt:lpstr>
      </vt:variant>
      <vt:variant>
        <vt:i4>1</vt:i4>
      </vt:variant>
      <vt:variant>
        <vt:lpstr>Slide Titles</vt:lpstr>
      </vt:variant>
      <vt:variant>
        <vt:i4>44</vt:i4>
      </vt:variant>
    </vt:vector>
  </HeadingPairs>
  <TitlesOfParts>
    <vt:vector size="56" baseType="lpstr">
      <vt:lpstr>Arial</vt:lpstr>
      <vt:lpstr>Book Antiqua</vt:lpstr>
      <vt:lpstr>Calibri</vt:lpstr>
      <vt:lpstr>Calibri Light</vt:lpstr>
      <vt:lpstr>Wingdings</vt:lpstr>
      <vt:lpstr>BlockchainTheme</vt:lpstr>
      <vt:lpstr>Theme1</vt:lpstr>
      <vt:lpstr>1_Theme1</vt:lpstr>
      <vt:lpstr>2_Theme1</vt:lpstr>
      <vt:lpstr>3_Theme1</vt:lpstr>
      <vt:lpstr>Office Theme</vt:lpstr>
      <vt:lpstr>Worksheet</vt:lpstr>
      <vt:lpstr>A-Noncing the Use and Performance of Hashing Algorithms</vt:lpstr>
      <vt:lpstr>Teaching Blockchain</vt:lpstr>
      <vt:lpstr>The material discussed in this paper used as the centerpiece for several modules</vt:lpstr>
      <vt:lpstr>Preliminary Results of Survey of 130 Masters in MIS students</vt:lpstr>
      <vt:lpstr>Q2 - The material covered in the blockchain teaching module helped me gain a clearer understanding of blockchain concepts 1 Strongly Disagree to 5 Strongly Agree</vt:lpstr>
      <vt:lpstr>Q3 - What is the percentage of new understanding of blockchain concepts did you get from the teaching module?</vt:lpstr>
      <vt:lpstr>Q4 - I would like the following additional material presented in the course ? 1 Strongly Disagree to 5 Strongly Agree</vt:lpstr>
      <vt:lpstr>Q7 - How many addition hours of blockchain and cryptocurrency concepts would you like to have?</vt:lpstr>
      <vt:lpstr>Secure Hashing Algorithm</vt:lpstr>
      <vt:lpstr>PowerPoint Presentation</vt:lpstr>
      <vt:lpstr>PowerPoint Presentation</vt:lpstr>
      <vt:lpstr>PowerPoint Presentation</vt:lpstr>
      <vt:lpstr>PowerPoint Presentation</vt:lpstr>
      <vt:lpstr>Passwords should be stored as hashes When a user logs in the company doesn't store the plain text password anywhere, all they need is the hash key, this can then be used to see if the password is correct. The wrong password would produce a wrong hash key and the user wouldn't be allowed to log in.</vt:lpstr>
      <vt:lpstr>PowerPoint Presentation</vt:lpstr>
      <vt:lpstr>SHA256 Value of Several Common Passwords: You could put in a password cracker dictionary</vt:lpstr>
      <vt:lpstr>Blockchain Introduction</vt:lpstr>
      <vt:lpstr>Where the blockchain is used? </vt:lpstr>
      <vt:lpstr>Benefits of blockchain</vt:lpstr>
      <vt:lpstr>Blockchain</vt:lpstr>
      <vt:lpstr>Blockchain basics</vt:lpstr>
      <vt:lpstr>Why an immutable ledger is ideal</vt:lpstr>
      <vt:lpstr>PowerPoint Presentation</vt:lpstr>
      <vt:lpstr>Nonce</vt:lpstr>
      <vt:lpstr>Blockchain Header</vt:lpstr>
      <vt:lpstr>PowerPoint Presentation</vt:lpstr>
      <vt:lpstr>PowerPoint Presentation</vt:lpstr>
      <vt:lpstr>Nonce from a Crypto Perspective</vt:lpstr>
      <vt:lpstr>How the Nonce is Used in Mining</vt:lpstr>
      <vt:lpstr>More on Hashes</vt:lpstr>
      <vt:lpstr>Technical Details of Hashing Algorithm</vt:lpstr>
      <vt:lpstr>Hashing calls in php</vt:lpstr>
      <vt:lpstr>Mining Complexity</vt:lpstr>
      <vt:lpstr>How long would it take to find a collision with the SHA algorithm?</vt:lpstr>
      <vt:lpstr>Birthday Paradox</vt:lpstr>
      <vt:lpstr>Exercise 1</vt:lpstr>
      <vt:lpstr>Exercise 2 </vt:lpstr>
      <vt:lpstr>Exercise 3</vt:lpstr>
      <vt:lpstr>Using the above simulation</vt:lpstr>
      <vt:lpstr>PowerPoint Presentation</vt:lpstr>
      <vt:lpstr>Try pasting these transactions in the simulation and run it with 4 zeros using SHA 256 for 10 iterations</vt:lpstr>
      <vt:lpstr>Conclusion</vt:lpstr>
      <vt:lpstr>BARTS Players</vt:lpstr>
      <vt:lpstr>Final thoughts </vt:lpstr>
    </vt:vector>
  </TitlesOfParts>
  <Company>University at Buffalo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Nonce</dc:title>
  <dc:creator>SeanSanders</dc:creator>
  <cp:lastModifiedBy>Sean Sanders</cp:lastModifiedBy>
  <cp:revision>68</cp:revision>
  <dcterms:created xsi:type="dcterms:W3CDTF">2018-05-22T13:35:00Z</dcterms:created>
  <dcterms:modified xsi:type="dcterms:W3CDTF">2018-10-19T13:52:51Z</dcterms:modified>
</cp:coreProperties>
</file>